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29"/>
  </p:notesMasterIdLst>
  <p:sldIdLst>
    <p:sldId id="256" r:id="rId2"/>
    <p:sldId id="258" r:id="rId3"/>
    <p:sldId id="264" r:id="rId4"/>
    <p:sldId id="271" r:id="rId5"/>
    <p:sldId id="270" r:id="rId6"/>
    <p:sldId id="268" r:id="rId7"/>
    <p:sldId id="269" r:id="rId8"/>
    <p:sldId id="286" r:id="rId9"/>
    <p:sldId id="266" r:id="rId10"/>
    <p:sldId id="267" r:id="rId11"/>
    <p:sldId id="275" r:id="rId12"/>
    <p:sldId id="272" r:id="rId13"/>
    <p:sldId id="273" r:id="rId14"/>
    <p:sldId id="274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7" r:id="rId25"/>
    <p:sldId id="288" r:id="rId26"/>
    <p:sldId id="289" r:id="rId27"/>
    <p:sldId id="285" r:id="rId28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HY헤드라인M" panose="02030600000101010101" pitchFamily="18" charset="-127"/>
      <p:regular r:id="rId36"/>
    </p:embeddedFont>
    <p:embeddedFont>
      <p:font typeface="나눔스퀘어" panose="020B0600000101010101" pitchFamily="50" charset="-127"/>
      <p:regular r:id="rId37"/>
    </p:embeddedFont>
    <p:embeddedFont>
      <p:font typeface="나눔스퀘어 Bold" panose="020B0600000101010101" pitchFamily="50" charset="-127"/>
      <p:bold r:id="rId38"/>
    </p:embeddedFont>
    <p:embeddedFont>
      <p:font typeface="나눔스퀘어 ExtraBold" panose="020B0600000101010101" pitchFamily="50" charset="-127"/>
      <p:bold r:id="rId39"/>
    </p:embeddedFont>
    <p:embeddedFont>
      <p:font typeface="나눔스퀘어 Light" panose="020B0600000101010101" pitchFamily="50" charset="-127"/>
      <p:regular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2C4B"/>
    <a:srgbClr val="7FC3F2"/>
    <a:srgbClr val="C0FF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93" autoAdjust="0"/>
    <p:restoredTop sz="90824" autoAdjust="0"/>
  </p:normalViewPr>
  <p:slideViewPr>
    <p:cSldViewPr snapToGrid="0" showGuides="1">
      <p:cViewPr varScale="1">
        <p:scale>
          <a:sx n="100" d="100"/>
          <a:sy n="100" d="100"/>
        </p:scale>
        <p:origin x="1302" y="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77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6F27B3-1366-476A-A641-C5BCAD48ED65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C7B9D2-39F1-4ABD-9BD4-52DE9C4F33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781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namu.wiki/w/%EB%AF%B8%EA%B5%AD%20%EC%A0%95%EB%B6%80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어제 마지막 시간에 수능특강의 기술 </a:t>
            </a:r>
            <a:r>
              <a:rPr lang="en-US" altLang="ko-KR" dirty="0"/>
              <a:t>1 </a:t>
            </a:r>
            <a:r>
              <a:rPr lang="ko-KR" altLang="en-US" dirty="0"/>
              <a:t>지문에 나오는 스택 알고리즘에 대해 좀 더 깊이 알아보았고</a:t>
            </a:r>
            <a:endParaRPr lang="en-US" altLang="ko-KR" dirty="0"/>
          </a:p>
          <a:p>
            <a:r>
              <a:rPr lang="ko-KR" altLang="en-US" dirty="0"/>
              <a:t>오늘은 연달아 가장  최근에 쳤던 </a:t>
            </a:r>
            <a:r>
              <a:rPr lang="en-US" altLang="ko-KR" dirty="0"/>
              <a:t>7</a:t>
            </a:r>
            <a:r>
              <a:rPr lang="ko-KR" altLang="en-US" dirty="0"/>
              <a:t>월 </a:t>
            </a:r>
            <a:r>
              <a:rPr lang="ko-KR" altLang="en-US" dirty="0" err="1"/>
              <a:t>모고</a:t>
            </a:r>
            <a:r>
              <a:rPr lang="ko-KR" altLang="en-US" dirty="0"/>
              <a:t> 기술지문을 가져와봤어요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C7B9D2-39F1-4ABD-9BD4-52DE9C4F334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0799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이제부터 </a:t>
            </a:r>
            <a:r>
              <a:rPr lang="en-US" altLang="ko-KR" dirty="0"/>
              <a:t>AES</a:t>
            </a:r>
            <a:r>
              <a:rPr lang="ko-KR" altLang="en-US" dirty="0"/>
              <a:t>의 암호화 과정을 </a:t>
            </a:r>
            <a:r>
              <a:rPr lang="ko-KR" altLang="en-US" dirty="0" err="1"/>
              <a:t>알아볼건데요</a:t>
            </a:r>
            <a:endParaRPr lang="en-US" altLang="ko-KR" dirty="0"/>
          </a:p>
          <a:p>
            <a:r>
              <a:rPr lang="ko-KR" altLang="en-US" dirty="0"/>
              <a:t>이 내용이 어제 발표했던 스택 알고리즘에</a:t>
            </a:r>
            <a:r>
              <a:rPr lang="en-US" altLang="ko-KR" dirty="0"/>
              <a:t> </a:t>
            </a:r>
            <a:r>
              <a:rPr lang="ko-KR" altLang="en-US" dirty="0"/>
              <a:t>비해 무지막지하게 더 </a:t>
            </a:r>
            <a:r>
              <a:rPr lang="ko-KR" altLang="en-US" dirty="0" err="1"/>
              <a:t>어려울겁니다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오늘 좀 설명을 쉽게 하려고 부분부분 영상도 준비했으나</a:t>
            </a:r>
            <a:endParaRPr lang="en-US" altLang="ko-KR" dirty="0"/>
          </a:p>
          <a:p>
            <a:r>
              <a:rPr lang="ko-KR" altLang="en-US" dirty="0"/>
              <a:t>자신이 컴퓨터공학과 가지 않을 이상 그냥 이런 내용이 있구나</a:t>
            </a:r>
            <a:r>
              <a:rPr lang="en-US" altLang="ko-KR" dirty="0"/>
              <a:t>… </a:t>
            </a:r>
          </a:p>
          <a:p>
            <a:r>
              <a:rPr lang="ko-KR" altLang="en-US" dirty="0"/>
              <a:t>정도로만 </a:t>
            </a:r>
            <a:r>
              <a:rPr lang="ko-KR" altLang="en-US" dirty="0" err="1"/>
              <a:t>이해해주는거도</a:t>
            </a:r>
            <a:r>
              <a:rPr lang="ko-KR" altLang="en-US" dirty="0"/>
              <a:t> 충분하다고 </a:t>
            </a:r>
            <a:r>
              <a:rPr lang="ko-KR" altLang="en-US" dirty="0" err="1"/>
              <a:t>봐용</a:t>
            </a:r>
            <a:r>
              <a:rPr lang="en-US" altLang="ko-KR" dirty="0"/>
              <a:t>…</a:t>
            </a:r>
          </a:p>
          <a:p>
            <a:endParaRPr lang="en-US" altLang="ko-KR" dirty="0"/>
          </a:p>
          <a:p>
            <a:r>
              <a:rPr lang="ko-KR" altLang="en-US" dirty="0"/>
              <a:t>전체적인 과정으로는 인풋</a:t>
            </a:r>
            <a:r>
              <a:rPr lang="en-US" altLang="ko-KR" dirty="0"/>
              <a:t>, </a:t>
            </a:r>
            <a:r>
              <a:rPr lang="ko-KR" altLang="en-US" dirty="0" err="1"/>
              <a:t>서브바이트</a:t>
            </a:r>
            <a:r>
              <a:rPr lang="en-US" altLang="ko-KR" dirty="0"/>
              <a:t>, </a:t>
            </a:r>
            <a:r>
              <a:rPr lang="ko-KR" altLang="en-US" dirty="0" err="1"/>
              <a:t>쉬프트로우즈</a:t>
            </a:r>
            <a:r>
              <a:rPr lang="en-US" altLang="ko-KR" dirty="0"/>
              <a:t>, </a:t>
            </a:r>
            <a:r>
              <a:rPr lang="ko-KR" altLang="en-US" dirty="0" err="1"/>
              <a:t>믹컬름</a:t>
            </a:r>
            <a:r>
              <a:rPr lang="en-US" altLang="ko-KR" dirty="0"/>
              <a:t>, </a:t>
            </a:r>
            <a:r>
              <a:rPr lang="ko-KR" altLang="en-US" dirty="0" err="1"/>
              <a:t>에디드라운드키</a:t>
            </a:r>
            <a:r>
              <a:rPr lang="en-US" altLang="ko-KR" dirty="0"/>
              <a:t>, </a:t>
            </a:r>
            <a:r>
              <a:rPr lang="ko-KR" altLang="en-US" dirty="0"/>
              <a:t>아웃풋이 있는데</a:t>
            </a:r>
            <a:endParaRPr lang="en-US" altLang="ko-KR" dirty="0"/>
          </a:p>
          <a:p>
            <a:r>
              <a:rPr lang="ko-KR" altLang="en-US" dirty="0" err="1"/>
              <a:t>서브바이트부터</a:t>
            </a:r>
            <a:r>
              <a:rPr lang="ko-KR" altLang="en-US" dirty="0"/>
              <a:t> </a:t>
            </a:r>
            <a:r>
              <a:rPr lang="ko-KR" altLang="en-US" dirty="0" err="1"/>
              <a:t>에디드라운드키까지의</a:t>
            </a:r>
            <a:r>
              <a:rPr lang="ko-KR" altLang="en-US" dirty="0"/>
              <a:t> 과정을 </a:t>
            </a:r>
            <a:r>
              <a:rPr lang="en-US" altLang="ko-KR" dirty="0"/>
              <a:t>9</a:t>
            </a:r>
            <a:r>
              <a:rPr lang="ko-KR" altLang="en-US" dirty="0"/>
              <a:t>번 돌려요</a:t>
            </a:r>
            <a:r>
              <a:rPr lang="en-US" altLang="ko-KR" dirty="0"/>
              <a:t>. </a:t>
            </a:r>
            <a:r>
              <a:rPr lang="ko-KR" altLang="en-US" dirty="0"/>
              <a:t>그러면서 암호화가 진행되고 아웃풋으로 나오게 되는 과정입니다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829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과정을 먼저 영상으로 훑어보시죠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5741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</a:t>
            </a:r>
            <a:r>
              <a:rPr lang="ko-KR" altLang="en-US" dirty="0" err="1"/>
              <a:t>인풋단계입니다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이리이리 하고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우리가 하는 교육과정 이전과정 </a:t>
            </a:r>
            <a:r>
              <a:rPr lang="ko-KR" altLang="en-US" dirty="0" err="1"/>
              <a:t>확통책에</a:t>
            </a:r>
            <a:r>
              <a:rPr lang="ko-KR" altLang="en-US" dirty="0"/>
              <a:t> 있는 행렬을 이용합니다</a:t>
            </a:r>
            <a:endParaRPr lang="en-US" altLang="ko-KR" dirty="0"/>
          </a:p>
          <a:p>
            <a:r>
              <a:rPr lang="en-US" altLang="ko-KR" dirty="0"/>
              <a:t>16</a:t>
            </a:r>
            <a:r>
              <a:rPr lang="ko-KR" altLang="en-US" dirty="0"/>
              <a:t>진수를 변환한 값을 행렬에다가 넣어줍니다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232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영상의 이야기는 </a:t>
            </a:r>
            <a:r>
              <a:rPr lang="en-US" altLang="ko-KR" dirty="0"/>
              <a:t>128</a:t>
            </a:r>
            <a:r>
              <a:rPr lang="ko-KR" altLang="en-US" dirty="0"/>
              <a:t>비트로 </a:t>
            </a:r>
            <a:r>
              <a:rPr lang="ko-KR" altLang="en-US" dirty="0" err="1"/>
              <a:t>쪼갰을때</a:t>
            </a:r>
            <a:r>
              <a:rPr lang="ko-KR" altLang="en-US" dirty="0"/>
              <a:t> 나오는 블록 중 한 블록만을 예시로 </a:t>
            </a:r>
            <a:r>
              <a:rPr lang="ko-KR" altLang="en-US" dirty="0" err="1"/>
              <a:t>든겁니다</a:t>
            </a:r>
            <a:endParaRPr lang="en-US" altLang="ko-KR" dirty="0"/>
          </a:p>
          <a:p>
            <a:r>
              <a:rPr lang="ko-KR" altLang="en-US" dirty="0"/>
              <a:t> 노란색 칸은 암호화 하려고 하는 것을 </a:t>
            </a:r>
            <a:r>
              <a:rPr lang="en-US" altLang="ko-KR" dirty="0"/>
              <a:t>16</a:t>
            </a:r>
            <a:r>
              <a:rPr lang="ko-KR" altLang="en-US" dirty="0"/>
              <a:t>진수로 </a:t>
            </a:r>
            <a:r>
              <a:rPr lang="ko-KR" altLang="en-US" dirty="0" err="1"/>
              <a:t>바꾼거고</a:t>
            </a:r>
            <a:endParaRPr lang="en-US" altLang="ko-KR" dirty="0"/>
          </a:p>
          <a:p>
            <a:r>
              <a:rPr lang="ko-KR" altLang="en-US" dirty="0"/>
              <a:t>파란색 칸은 비밀번호를 </a:t>
            </a:r>
            <a:r>
              <a:rPr lang="en-US" altLang="ko-KR" dirty="0"/>
              <a:t>16</a:t>
            </a:r>
            <a:r>
              <a:rPr lang="ko-KR" altLang="en-US" dirty="0"/>
              <a:t>진수로 </a:t>
            </a:r>
            <a:r>
              <a:rPr lang="ko-KR" altLang="en-US" dirty="0" err="1"/>
              <a:t>바꾼겁니다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88333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번째 과정은 서브 바이트 단계인데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앞 인풋과정에서 나온 </a:t>
            </a:r>
            <a:r>
              <a:rPr lang="en-US" altLang="ko-KR" dirty="0"/>
              <a:t>4x4 </a:t>
            </a:r>
            <a:r>
              <a:rPr lang="ko-KR" altLang="en-US" dirty="0"/>
              <a:t>행렬을 옆에 있는 </a:t>
            </a:r>
            <a:r>
              <a:rPr lang="en-US" altLang="ko-KR" dirty="0"/>
              <a:t>S</a:t>
            </a:r>
            <a:r>
              <a:rPr lang="ko-KR" altLang="en-US" dirty="0"/>
              <a:t>박스를 이용해 행렬의 수를 </a:t>
            </a:r>
            <a:r>
              <a:rPr lang="en-US" altLang="ko-KR" dirty="0" err="1"/>
              <a:t>sbox</a:t>
            </a:r>
            <a:r>
              <a:rPr lang="ko-KR" altLang="en-US" dirty="0"/>
              <a:t>에 해당하는 값으로</a:t>
            </a:r>
            <a:endParaRPr lang="en-US" altLang="ko-KR" dirty="0"/>
          </a:p>
          <a:p>
            <a:r>
              <a:rPr lang="ko-KR" altLang="en-US" dirty="0"/>
              <a:t>일괄 변환해줍니다</a:t>
            </a:r>
            <a:endParaRPr lang="en-US" altLang="ko-KR" dirty="0"/>
          </a:p>
          <a:p>
            <a:r>
              <a:rPr lang="ko-KR" altLang="en-US" dirty="0"/>
              <a:t>예를 들어 </a:t>
            </a:r>
            <a:r>
              <a:rPr lang="en-US" altLang="ko-KR" dirty="0"/>
              <a:t>19</a:t>
            </a:r>
            <a:r>
              <a:rPr lang="ko-KR" altLang="en-US" dirty="0"/>
              <a:t>의 </a:t>
            </a:r>
            <a:r>
              <a:rPr lang="en-US" altLang="ko-KR" dirty="0"/>
              <a:t>1</a:t>
            </a:r>
            <a:r>
              <a:rPr lang="ko-KR" altLang="en-US" dirty="0"/>
              <a:t>은 세로줄에서 </a:t>
            </a:r>
            <a:r>
              <a:rPr lang="en-US" altLang="ko-KR" dirty="0"/>
              <a:t>9</a:t>
            </a:r>
            <a:r>
              <a:rPr lang="ko-KR" altLang="en-US" dirty="0"/>
              <a:t>는 가로줄에서 공통적으로 같은 값을 찾아서 변환합니다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990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변환은 이렇습니다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63043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dirty="0"/>
              <a:t>3</a:t>
            </a:r>
            <a:r>
              <a:rPr lang="ko-KR" altLang="en-US" dirty="0"/>
              <a:t>번째 과정은 </a:t>
            </a:r>
            <a:r>
              <a:rPr lang="ko-KR" altLang="en-US" dirty="0" err="1"/>
              <a:t>쉬프트</a:t>
            </a:r>
            <a:r>
              <a:rPr lang="ko-KR" altLang="en-US" dirty="0"/>
              <a:t> 로우 단계인데</a:t>
            </a:r>
            <a:endParaRPr lang="en-US" altLang="ko-KR" dirty="0"/>
          </a:p>
          <a:p>
            <a:pPr algn="l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앞의 </a:t>
            </a:r>
            <a:r>
              <a:rPr lang="en-US" altLang="ko-KR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SubByte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과정을 통해 나온 </a:t>
            </a:r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4x4 </a:t>
            </a: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행렬으로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이리이리합니다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dirty="0"/>
          </a:p>
          <a:p>
            <a:pPr algn="l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9899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3982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4444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행렬의 꽃이라 하는 행렬의 곱셈인데</a:t>
            </a:r>
            <a:endParaRPr lang="en-US" altLang="ko-KR" dirty="0"/>
          </a:p>
          <a:p>
            <a:r>
              <a:rPr lang="ko-KR" altLang="en-US" dirty="0" err="1"/>
              <a:t>안배웠으니까</a:t>
            </a:r>
            <a:r>
              <a:rPr lang="ko-KR" altLang="en-US" dirty="0"/>
              <a:t> </a:t>
            </a:r>
            <a:r>
              <a:rPr lang="ko-KR" altLang="en-US" dirty="0" err="1"/>
              <a:t>넘어가볼께요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270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지문을 고르게 된 이유</a:t>
            </a:r>
            <a:endParaRPr lang="en-US" altLang="ko-KR" dirty="0"/>
          </a:p>
          <a:p>
            <a:r>
              <a:rPr lang="ko-KR" altLang="en-US" dirty="0"/>
              <a:t>지문 내용을 빠르게 훑고 지나가고</a:t>
            </a:r>
            <a:endParaRPr lang="en-US" altLang="ko-KR" dirty="0"/>
          </a:p>
          <a:p>
            <a:r>
              <a:rPr lang="ko-KR" altLang="en-US" dirty="0"/>
              <a:t>오늘은 </a:t>
            </a:r>
            <a:r>
              <a:rPr lang="en-US" altLang="ko-KR" dirty="0"/>
              <a:t>AES </a:t>
            </a:r>
            <a:r>
              <a:rPr lang="ko-KR" altLang="en-US" dirty="0"/>
              <a:t>알고리즘을 한번 알아보겠습니다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C7B9D2-39F1-4ABD-9BD4-52DE9C4F334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9572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775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7029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29619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6485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이 </a:t>
            </a:r>
            <a:r>
              <a:rPr lang="en-US" altLang="ko-KR" dirty="0">
                <a:solidFill>
                  <a:schemeClr val="bg1"/>
                </a:solidFill>
              </a:rPr>
              <a:t>AES </a:t>
            </a:r>
            <a:r>
              <a:rPr lang="ko-KR" altLang="en-US" dirty="0">
                <a:solidFill>
                  <a:schemeClr val="bg1"/>
                </a:solidFill>
              </a:rPr>
              <a:t>알고리즘은 어디에 적용이 될까요</a:t>
            </a:r>
            <a:r>
              <a:rPr lang="en-US" altLang="ko-KR" dirty="0">
                <a:solidFill>
                  <a:schemeClr val="bg1"/>
                </a:solidFill>
              </a:rPr>
              <a:t>?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당연히 중요한 파일을 잠그는데 쓰이겠죠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  <a:hlinkClick r:id="rId3" tooltip="미국 정부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요즘은 미국 정부</a:t>
            </a:r>
            <a:r>
              <a:rPr lang="ko-KR" altLang="en-US" dirty="0">
                <a:solidFill>
                  <a:schemeClr val="bg1"/>
                </a:solidFill>
              </a:rPr>
              <a:t>가 이 </a:t>
            </a:r>
            <a:r>
              <a:rPr lang="en-US" altLang="ko-KR" dirty="0">
                <a:solidFill>
                  <a:schemeClr val="bg1"/>
                </a:solidFill>
              </a:rPr>
              <a:t>AES</a:t>
            </a:r>
            <a:r>
              <a:rPr lang="ko-KR" altLang="en-US" dirty="0">
                <a:solidFill>
                  <a:schemeClr val="bg1"/>
                </a:solidFill>
              </a:rPr>
              <a:t>알고리즘을 채택하여 기밀문서를 암호화를 했다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즉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정부가 믿을 정도라는 수준의 암호화라고 생각하면 될 거 같군요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그렇게 기밀을 지키겠다는 좋은 용도로 </a:t>
            </a:r>
            <a:r>
              <a:rPr lang="ko-KR" altLang="en-US" dirty="0" err="1">
                <a:solidFill>
                  <a:schemeClr val="bg1"/>
                </a:solidFill>
              </a:rPr>
              <a:t>사용하는건</a:t>
            </a:r>
            <a:r>
              <a:rPr lang="ko-KR" altLang="en-US" dirty="0">
                <a:solidFill>
                  <a:schemeClr val="bg1"/>
                </a:solidFill>
              </a:rPr>
              <a:t> 좋은데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2631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</a:rPr>
              <a:t>우리 주변으로 더 가까이 가볼까요</a:t>
            </a:r>
            <a:r>
              <a:rPr lang="en-US" altLang="ko-KR" dirty="0">
                <a:solidFill>
                  <a:schemeClr val="bg1"/>
                </a:solidFill>
              </a:rPr>
              <a:t>?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 err="1">
                <a:solidFill>
                  <a:schemeClr val="bg1"/>
                </a:solidFill>
              </a:rPr>
              <a:t>제작년쯤에</a:t>
            </a:r>
            <a:r>
              <a:rPr lang="ko-KR" altLang="en-US" dirty="0">
                <a:solidFill>
                  <a:schemeClr val="bg1"/>
                </a:solidFill>
              </a:rPr>
              <a:t> 이런 뉴스를 </a:t>
            </a:r>
            <a:r>
              <a:rPr lang="ko-KR" altLang="en-US" dirty="0" err="1">
                <a:solidFill>
                  <a:schemeClr val="bg1"/>
                </a:solidFill>
              </a:rPr>
              <a:t>봤을겁니다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 err="1">
                <a:solidFill>
                  <a:schemeClr val="bg1"/>
                </a:solidFill>
              </a:rPr>
              <a:t>랜섬웨어라는게</a:t>
            </a:r>
            <a:r>
              <a:rPr lang="ko-KR" altLang="en-US" dirty="0">
                <a:solidFill>
                  <a:schemeClr val="bg1"/>
                </a:solidFill>
              </a:rPr>
              <a:t> 전세계를 </a:t>
            </a:r>
            <a:r>
              <a:rPr lang="ko-KR" altLang="en-US" dirty="0" err="1">
                <a:solidFill>
                  <a:schemeClr val="bg1"/>
                </a:solidFill>
              </a:rPr>
              <a:t>위협하고있다라는</a:t>
            </a:r>
            <a:r>
              <a:rPr lang="ko-KR" altLang="en-US" dirty="0">
                <a:solidFill>
                  <a:schemeClr val="bg1"/>
                </a:solidFill>
              </a:rPr>
              <a:t> 기사를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이 </a:t>
            </a:r>
            <a:r>
              <a:rPr lang="ko-KR" altLang="en-US" dirty="0" err="1">
                <a:solidFill>
                  <a:schemeClr val="bg1"/>
                </a:solidFill>
              </a:rPr>
              <a:t>랜섬웨어는</a:t>
            </a:r>
            <a:r>
              <a:rPr lang="ko-KR" altLang="en-US" dirty="0">
                <a:solidFill>
                  <a:schemeClr val="bg1"/>
                </a:solidFill>
              </a:rPr>
              <a:t> 종류가 겁나 많습니다만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4528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chemeClr val="bg1"/>
                </a:solidFill>
              </a:rPr>
              <a:t>그중에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AES </a:t>
            </a:r>
            <a:r>
              <a:rPr lang="ko-KR" altLang="en-US" dirty="0">
                <a:solidFill>
                  <a:schemeClr val="bg1"/>
                </a:solidFill>
              </a:rPr>
              <a:t>알고리즘을 변형하여 </a:t>
            </a:r>
            <a:r>
              <a:rPr lang="ko-KR" altLang="en-US" dirty="0" err="1">
                <a:solidFill>
                  <a:schemeClr val="bg1"/>
                </a:solidFill>
              </a:rPr>
              <a:t>랜섬웨어로</a:t>
            </a:r>
            <a:r>
              <a:rPr lang="ko-KR" altLang="en-US" dirty="0">
                <a:solidFill>
                  <a:schemeClr val="bg1"/>
                </a:solidFill>
              </a:rPr>
              <a:t> 악용되는 사건이 적지 않았다는 겁니다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r>
              <a:rPr lang="ko-KR" altLang="en-US" dirty="0" err="1">
                <a:solidFill>
                  <a:schemeClr val="bg1"/>
                </a:solidFill>
              </a:rPr>
              <a:t>랜섬웨어가</a:t>
            </a:r>
            <a:r>
              <a:rPr lang="ko-KR" altLang="en-US" dirty="0">
                <a:solidFill>
                  <a:schemeClr val="bg1"/>
                </a:solidFill>
              </a:rPr>
              <a:t> 무엇인지는 알고 계시죠</a:t>
            </a:r>
            <a:r>
              <a:rPr lang="en-US" altLang="ko-KR" dirty="0">
                <a:solidFill>
                  <a:schemeClr val="bg1"/>
                </a:solidFill>
              </a:rPr>
              <a:t>?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파일 </a:t>
            </a:r>
            <a:r>
              <a:rPr lang="ko-KR" altLang="en-US" dirty="0" err="1">
                <a:solidFill>
                  <a:schemeClr val="bg1"/>
                </a:solidFill>
              </a:rPr>
              <a:t>싸그리</a:t>
            </a:r>
            <a:r>
              <a:rPr lang="ko-KR" altLang="en-US" dirty="0">
                <a:solidFill>
                  <a:schemeClr val="bg1"/>
                </a:solidFill>
              </a:rPr>
              <a:t> 암호화 </a:t>
            </a:r>
            <a:r>
              <a:rPr lang="ko-KR" altLang="en-US" dirty="0" err="1">
                <a:solidFill>
                  <a:schemeClr val="bg1"/>
                </a:solidFill>
              </a:rPr>
              <a:t>시켜놓고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돈 내놔라 그러면 </a:t>
            </a:r>
            <a:r>
              <a:rPr lang="ko-KR" altLang="en-US" dirty="0" err="1">
                <a:solidFill>
                  <a:schemeClr val="bg1"/>
                </a:solidFill>
              </a:rPr>
              <a:t>풀어줄께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 err="1">
                <a:solidFill>
                  <a:schemeClr val="bg1"/>
                </a:solidFill>
              </a:rPr>
              <a:t>라는겁니다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시간 남으면 이거 걸리면 어찌되는지 </a:t>
            </a:r>
            <a:r>
              <a:rPr lang="ko-KR" altLang="en-US" dirty="0" err="1">
                <a:solidFill>
                  <a:schemeClr val="bg1"/>
                </a:solidFill>
              </a:rPr>
              <a:t>보여주면되는게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시간이 없는 관계로 오늘은 여기서 마무리 하겠습니다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2267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C7B9D2-39F1-4ABD-9BD4-52DE9C4F3340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893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Crisis Management, </a:t>
            </a:r>
            <a:r>
              <a:rPr lang="ko-KR" altLang="en-US" dirty="0"/>
              <a:t>危機管理</a:t>
            </a:r>
            <a:r>
              <a:rPr lang="en-US" altLang="ko-KR" dirty="0"/>
              <a:t>] </a:t>
            </a:r>
            <a:r>
              <a:rPr lang="ko-KR" altLang="en-US" dirty="0"/>
              <a:t>국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7024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지문에서는 </a:t>
            </a:r>
            <a:r>
              <a:rPr lang="en-US" altLang="ko-KR" dirty="0"/>
              <a:t>3</a:t>
            </a:r>
            <a:r>
              <a:rPr lang="ko-KR" altLang="en-US" dirty="0"/>
              <a:t>가지의 암호 방식을 언급을 </a:t>
            </a:r>
            <a:r>
              <a:rPr lang="ko-KR" altLang="en-US" dirty="0" err="1"/>
              <a:t>했을겁니다</a:t>
            </a:r>
            <a:endParaRPr lang="en-US" altLang="ko-KR" dirty="0"/>
          </a:p>
          <a:p>
            <a:r>
              <a:rPr lang="ko-KR" altLang="en-US" dirty="0"/>
              <a:t>기억나시죠</a:t>
            </a:r>
            <a:r>
              <a:rPr lang="en-US" altLang="ko-KR" dirty="0"/>
              <a:t>?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4260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</a:t>
            </a:r>
            <a:r>
              <a:rPr lang="ko-KR" altLang="en-US" dirty="0" err="1"/>
              <a:t>나온건</a:t>
            </a:r>
            <a:r>
              <a:rPr lang="ko-KR" altLang="en-US" dirty="0"/>
              <a:t> </a:t>
            </a:r>
            <a:r>
              <a:rPr lang="ko-KR" altLang="en-US" dirty="0" err="1"/>
              <a:t>대칭키방식</a:t>
            </a:r>
            <a:endParaRPr lang="en-US" altLang="ko-KR" dirty="0"/>
          </a:p>
          <a:p>
            <a:r>
              <a:rPr lang="ko-KR" altLang="en-US" dirty="0"/>
              <a:t>하나의 </a:t>
            </a:r>
            <a:r>
              <a:rPr lang="ko-KR" altLang="en-US" dirty="0" err="1"/>
              <a:t>비밀키만을</a:t>
            </a:r>
            <a:r>
              <a:rPr lang="ko-KR" altLang="en-US" dirty="0"/>
              <a:t> 이용해서 암호화하고 </a:t>
            </a:r>
            <a:endParaRPr lang="en-US" altLang="ko-KR" dirty="0"/>
          </a:p>
          <a:p>
            <a:r>
              <a:rPr lang="ko-KR" altLang="en-US" dirty="0"/>
              <a:t>그 암호화한걸 풀어내는 방식입니다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 암 복호화에 사용하는 키가 같죠</a:t>
            </a:r>
            <a:endParaRPr lang="en-US" altLang="ko-KR" dirty="0"/>
          </a:p>
          <a:p>
            <a:r>
              <a:rPr lang="ko-KR" altLang="en-US" dirty="0"/>
              <a:t>그래서 빠르다는 장점이 있으나 키만 알아내면 보안에 취약하기 때문에 </a:t>
            </a:r>
            <a:endParaRPr lang="en-US" altLang="ko-KR" dirty="0"/>
          </a:p>
          <a:p>
            <a:r>
              <a:rPr lang="ko-KR" altLang="en-US" dirty="0"/>
              <a:t>해커로부터 </a:t>
            </a:r>
            <a:r>
              <a:rPr lang="ko-KR" altLang="en-US" dirty="0" err="1"/>
              <a:t>안전하지ㅏ</a:t>
            </a:r>
            <a:r>
              <a:rPr lang="ko-KR" altLang="en-US" dirty="0"/>
              <a:t> 않습니다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예시로는 오늘 알아본 </a:t>
            </a:r>
            <a:r>
              <a:rPr lang="en-US" altLang="ko-KR" dirty="0"/>
              <a:t>AES </a:t>
            </a:r>
            <a:r>
              <a:rPr lang="ko-KR" altLang="en-US" dirty="0"/>
              <a:t>알고리즘이 있노라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056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그다음은</a:t>
            </a:r>
            <a:r>
              <a:rPr lang="ko-KR" altLang="en-US" dirty="0"/>
              <a:t> 공개키 방식</a:t>
            </a:r>
            <a:endParaRPr lang="en-US" altLang="ko-KR" dirty="0"/>
          </a:p>
          <a:p>
            <a:r>
              <a:rPr lang="ko-KR" altLang="en-US" dirty="0"/>
              <a:t>키가 </a:t>
            </a:r>
            <a:r>
              <a:rPr lang="en-US" altLang="ko-KR" dirty="0"/>
              <a:t>2</a:t>
            </a:r>
            <a:r>
              <a:rPr lang="ko-KR" altLang="en-US" dirty="0" err="1"/>
              <a:t>개있어요</a:t>
            </a:r>
            <a:endParaRPr lang="en-US" altLang="ko-KR" dirty="0"/>
          </a:p>
          <a:p>
            <a:r>
              <a:rPr lang="ko-KR" altLang="en-US" dirty="0"/>
              <a:t>처음에 </a:t>
            </a:r>
            <a:r>
              <a:rPr lang="ko-KR" altLang="en-US" dirty="0" err="1"/>
              <a:t>암호화할때</a:t>
            </a:r>
            <a:r>
              <a:rPr lang="ko-KR" altLang="en-US" dirty="0"/>
              <a:t> 쓰는 </a:t>
            </a:r>
            <a:r>
              <a:rPr lang="ko-KR" altLang="en-US" dirty="0" err="1"/>
              <a:t>공개키라는거와</a:t>
            </a:r>
            <a:endParaRPr lang="en-US" altLang="ko-KR" dirty="0"/>
          </a:p>
          <a:p>
            <a:r>
              <a:rPr lang="ko-KR" altLang="en-US" dirty="0"/>
              <a:t>다시 </a:t>
            </a:r>
            <a:r>
              <a:rPr lang="ko-KR" altLang="en-US" dirty="0" err="1"/>
              <a:t>풀때</a:t>
            </a:r>
            <a:r>
              <a:rPr lang="ko-KR" altLang="en-US" dirty="0"/>
              <a:t> 쓰는 개인키가 있는데</a:t>
            </a:r>
            <a:endParaRPr lang="en-US" altLang="ko-KR" dirty="0"/>
          </a:p>
          <a:p>
            <a:r>
              <a:rPr lang="ko-KR" altLang="en-US" dirty="0"/>
              <a:t>쉽게 말하자면 개인키는 말 그대로 퍼블릭 키</a:t>
            </a:r>
            <a:endParaRPr lang="en-US" altLang="ko-KR" dirty="0"/>
          </a:p>
          <a:p>
            <a:r>
              <a:rPr lang="ko-KR" altLang="en-US" dirty="0"/>
              <a:t>누구나 알든 말든 상관없는 키이고</a:t>
            </a:r>
            <a:endParaRPr lang="en-US" altLang="ko-KR" dirty="0"/>
          </a:p>
          <a:p>
            <a:r>
              <a:rPr lang="ko-KR" altLang="en-US" dirty="0"/>
              <a:t>개인키는 말그대로 </a:t>
            </a:r>
            <a:r>
              <a:rPr lang="ko-KR" altLang="en-US" dirty="0" err="1"/>
              <a:t>프라이빗키</a:t>
            </a:r>
            <a:endParaRPr lang="en-US" altLang="ko-KR" dirty="0"/>
          </a:p>
          <a:p>
            <a:r>
              <a:rPr lang="ko-KR" altLang="en-US" dirty="0"/>
              <a:t>자신만 </a:t>
            </a:r>
            <a:r>
              <a:rPr lang="ko-KR" altLang="en-US" dirty="0" err="1"/>
              <a:t>알아야되는</a:t>
            </a:r>
            <a:r>
              <a:rPr lang="ko-KR" altLang="en-US" dirty="0"/>
              <a:t> 키</a:t>
            </a:r>
            <a:endParaRPr lang="en-US" altLang="ko-KR" dirty="0"/>
          </a:p>
          <a:p>
            <a:r>
              <a:rPr lang="ko-KR" altLang="en-US" dirty="0"/>
              <a:t>그래서 키의 종류가 다르기 때문에 </a:t>
            </a:r>
            <a:r>
              <a:rPr lang="ko-KR" altLang="en-US" dirty="0" err="1"/>
              <a:t>공개키방식을</a:t>
            </a:r>
            <a:r>
              <a:rPr lang="ko-KR" altLang="en-US" dirty="0"/>
              <a:t> 비대칭키 방식이라고도 부릅니다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개인키를 잃어버리면 </a:t>
            </a:r>
            <a:r>
              <a:rPr lang="ko-KR" altLang="en-US" dirty="0" err="1"/>
              <a:t>암호화한거</a:t>
            </a:r>
            <a:r>
              <a:rPr lang="ko-KR" altLang="en-US" dirty="0"/>
              <a:t> 풀어내는게 </a:t>
            </a:r>
            <a:r>
              <a:rPr lang="ko-KR" altLang="en-US" dirty="0" err="1"/>
              <a:t>말짱도루묵이</a:t>
            </a:r>
            <a:r>
              <a:rPr lang="ko-KR" altLang="en-US" dirty="0"/>
              <a:t> </a:t>
            </a:r>
            <a:r>
              <a:rPr lang="ko-KR" altLang="en-US" dirty="0" err="1"/>
              <a:t>되는겁니다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예시로는 지문에 언급된 </a:t>
            </a:r>
            <a:r>
              <a:rPr lang="en-US" altLang="ko-KR" dirty="0"/>
              <a:t>RSA</a:t>
            </a:r>
            <a:r>
              <a:rPr lang="ko-KR" altLang="en-US" dirty="0"/>
              <a:t> 알고리즘이 </a:t>
            </a:r>
            <a:r>
              <a:rPr lang="ko-KR" altLang="en-US" dirty="0" err="1"/>
              <a:t>있져ㅛ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214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저도 이 지문을 읽으면서 </a:t>
            </a:r>
            <a:r>
              <a:rPr lang="ko-KR" altLang="en-US" dirty="0" err="1"/>
              <a:t>디게</a:t>
            </a:r>
            <a:r>
              <a:rPr lang="ko-KR" altLang="en-US" dirty="0"/>
              <a:t> 어려웠던 이야기였습니다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양자 </a:t>
            </a:r>
            <a:r>
              <a:rPr lang="ko-KR" altLang="en-US" dirty="0" err="1"/>
              <a:t>암호통신인데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이건 암 복호화를 하는게 중점이 아니고</a:t>
            </a:r>
            <a:endParaRPr lang="en-US" altLang="ko-KR" dirty="0"/>
          </a:p>
          <a:p>
            <a:r>
              <a:rPr lang="ko-KR" altLang="en-US" dirty="0"/>
              <a:t>키의 정보를 양자영역의 광자 하나하나에 </a:t>
            </a:r>
            <a:r>
              <a:rPr lang="ko-KR" altLang="en-US" dirty="0" err="1"/>
              <a:t>붙혀서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광자의 이동으로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0954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오늘은 좀 다른 알고리즘에 대해 </a:t>
            </a:r>
            <a:r>
              <a:rPr lang="ko-KR" altLang="en-US" dirty="0" err="1"/>
              <a:t>알아볼겁니다</a:t>
            </a:r>
            <a:endParaRPr lang="en-US" altLang="ko-KR" dirty="0"/>
          </a:p>
          <a:p>
            <a:r>
              <a:rPr lang="ko-KR" altLang="en-US" dirty="0"/>
              <a:t>어제는 데이터간 상호작용 역할을 하는 자료구조 알고리즘의 스택 알고리즘에 대해 알아봤고</a:t>
            </a:r>
            <a:endParaRPr lang="en-US" altLang="ko-KR" dirty="0"/>
          </a:p>
          <a:p>
            <a:r>
              <a:rPr lang="ko-KR" altLang="en-US" dirty="0"/>
              <a:t>이번시간에는 이 지문에서 </a:t>
            </a:r>
            <a:r>
              <a:rPr lang="ko-KR" altLang="en-US" dirty="0" err="1"/>
              <a:t>언급하는거와</a:t>
            </a:r>
            <a:r>
              <a:rPr lang="ko-KR" altLang="en-US" dirty="0"/>
              <a:t> 관련해서</a:t>
            </a:r>
            <a:endParaRPr lang="en-US" altLang="ko-KR" dirty="0"/>
          </a:p>
          <a:p>
            <a:r>
              <a:rPr lang="ko-KR" altLang="en-US" dirty="0"/>
              <a:t>암호화 알고리즘을 좀 </a:t>
            </a:r>
            <a:r>
              <a:rPr lang="ko-KR" altLang="en-US" dirty="0" err="1"/>
              <a:t>알아보려하는데</a:t>
            </a:r>
            <a:endParaRPr lang="en-US" altLang="ko-KR" dirty="0"/>
          </a:p>
          <a:p>
            <a:r>
              <a:rPr lang="ko-KR" altLang="en-US" dirty="0" err="1"/>
              <a:t>그중에</a:t>
            </a:r>
            <a:r>
              <a:rPr lang="ko-KR" altLang="en-US" dirty="0"/>
              <a:t> 앞서 말했던 </a:t>
            </a:r>
            <a:r>
              <a:rPr lang="ko-KR" altLang="en-US" dirty="0" err="1"/>
              <a:t>대칭키방식</a:t>
            </a:r>
            <a:r>
              <a:rPr lang="ko-KR" altLang="en-US" dirty="0"/>
              <a:t> 의 예시인 </a:t>
            </a:r>
            <a:r>
              <a:rPr lang="en-US" altLang="ko-KR" dirty="0"/>
              <a:t>AES </a:t>
            </a:r>
            <a:r>
              <a:rPr lang="ko-KR" altLang="en-US" dirty="0"/>
              <a:t>암호화 알고리즘에 대해 알아볼까 합니다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2350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AES</a:t>
            </a:r>
            <a:r>
              <a:rPr lang="ko-KR" altLang="en-US" dirty="0"/>
              <a:t> 암호화 알고리즘은 </a:t>
            </a:r>
            <a:r>
              <a:rPr lang="ko-KR" altLang="en-US" dirty="0" err="1"/>
              <a:t>어드벤스드</a:t>
            </a:r>
            <a:r>
              <a:rPr lang="ko-KR" altLang="en-US" dirty="0"/>
              <a:t> </a:t>
            </a:r>
            <a:r>
              <a:rPr lang="ko-KR" altLang="en-US" dirty="0" err="1"/>
              <a:t>인크립션</a:t>
            </a:r>
            <a:r>
              <a:rPr lang="ko-KR" altLang="en-US" dirty="0"/>
              <a:t> 스탠다드의 </a:t>
            </a:r>
            <a:r>
              <a:rPr lang="ko-KR" altLang="en-US" dirty="0" err="1"/>
              <a:t>줄임말으로서</a:t>
            </a:r>
            <a:r>
              <a:rPr lang="ko-KR" altLang="en-US" dirty="0"/>
              <a:t> 해석하면 고급 암호화 표준이라는 뜻입니다</a:t>
            </a:r>
            <a:endParaRPr lang="en-US" altLang="ko-KR" dirty="0"/>
          </a:p>
          <a:p>
            <a:r>
              <a:rPr lang="ko-KR" altLang="en-US" dirty="0"/>
              <a:t>이 알고리즘은 </a:t>
            </a:r>
            <a:r>
              <a:rPr lang="ko-KR" altLang="en-US" dirty="0" err="1"/>
              <a:t>레인달이라는</a:t>
            </a:r>
            <a:r>
              <a:rPr lang="ko-KR" altLang="en-US" dirty="0"/>
              <a:t> 사람이 만든 알고리즘을 그대로 가져와서 공식적으로 인증된 암호화 방식이다 라고해서 </a:t>
            </a:r>
            <a:endParaRPr lang="en-US" altLang="ko-KR" dirty="0"/>
          </a:p>
          <a:p>
            <a:r>
              <a:rPr lang="ko-KR" altLang="en-US" dirty="0"/>
              <a:t>이름만 저리 </a:t>
            </a:r>
            <a:r>
              <a:rPr lang="ko-KR" altLang="en-US" dirty="0" err="1"/>
              <a:t>바꾼겁니다</a:t>
            </a:r>
            <a:r>
              <a:rPr lang="en-US" altLang="ko-KR" dirty="0"/>
              <a:t>.</a:t>
            </a:r>
            <a:r>
              <a:rPr lang="ko-KR" altLang="en-US" dirty="0"/>
              <a:t> 안정성이 높고 암 </a:t>
            </a:r>
            <a:r>
              <a:rPr lang="ko-KR" altLang="en-US" dirty="0" err="1"/>
              <a:t>복호화속도가</a:t>
            </a:r>
            <a:r>
              <a:rPr lang="ko-KR" altLang="en-US" dirty="0"/>
              <a:t> 공개키 방식인 </a:t>
            </a:r>
            <a:r>
              <a:rPr lang="en-US" altLang="ko-KR" dirty="0"/>
              <a:t>RSA</a:t>
            </a:r>
            <a:r>
              <a:rPr lang="ko-KR" altLang="en-US" dirty="0"/>
              <a:t>보다 더 </a:t>
            </a:r>
            <a:r>
              <a:rPr lang="ko-KR" altLang="en-US" dirty="0" err="1"/>
              <a:t>빠르기땜에</a:t>
            </a:r>
            <a:r>
              <a:rPr lang="ko-KR" altLang="en-US" dirty="0"/>
              <a:t> 인기가 </a:t>
            </a:r>
            <a:r>
              <a:rPr lang="ko-KR" altLang="en-US" dirty="0" err="1"/>
              <a:t>많아유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특징은 암호화 한 결과의 문장 길이를 </a:t>
            </a:r>
            <a:r>
              <a:rPr lang="en-US" altLang="ko-KR" dirty="0"/>
              <a:t>3</a:t>
            </a:r>
            <a:r>
              <a:rPr lang="ko-KR" altLang="en-US" dirty="0" err="1"/>
              <a:t>가지중</a:t>
            </a:r>
            <a:r>
              <a:rPr lang="ko-KR" altLang="en-US" dirty="0"/>
              <a:t> 하나로 </a:t>
            </a:r>
            <a:r>
              <a:rPr lang="ko-KR" altLang="en-US" dirty="0" err="1"/>
              <a:t>설정할수</a:t>
            </a:r>
            <a:r>
              <a:rPr lang="ko-KR" altLang="en-US" dirty="0"/>
              <a:t> 있는데</a:t>
            </a:r>
            <a:r>
              <a:rPr lang="en-US" altLang="ko-KR" dirty="0"/>
              <a:t>, </a:t>
            </a:r>
            <a:r>
              <a:rPr lang="ko-KR" altLang="en-US" dirty="0"/>
              <a:t>숫자가 클수록 더 </a:t>
            </a:r>
            <a:r>
              <a:rPr lang="ko-KR" altLang="en-US" dirty="0" err="1"/>
              <a:t>긴겁니다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저게 정확히 </a:t>
            </a:r>
            <a:r>
              <a:rPr lang="ko-KR" altLang="en-US" dirty="0" err="1"/>
              <a:t>몇자이다</a:t>
            </a:r>
            <a:r>
              <a:rPr lang="ko-KR" altLang="en-US" dirty="0"/>
              <a:t> </a:t>
            </a:r>
            <a:r>
              <a:rPr lang="ko-KR" altLang="en-US" dirty="0" err="1"/>
              <a:t>라고</a:t>
            </a:r>
            <a:r>
              <a:rPr lang="ko-KR" altLang="en-US" dirty="0"/>
              <a:t> 이야기를 할 순 없습니다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128</a:t>
            </a:r>
            <a:r>
              <a:rPr lang="ko-KR" altLang="en-US" dirty="0"/>
              <a:t>비트면 </a:t>
            </a:r>
            <a:r>
              <a:rPr lang="en-US" altLang="ko-KR" dirty="0"/>
              <a:t>2</a:t>
            </a:r>
            <a:r>
              <a:rPr lang="ko-KR" altLang="en-US" dirty="0"/>
              <a:t>의 </a:t>
            </a:r>
            <a:r>
              <a:rPr lang="en-US" altLang="ko-KR" dirty="0"/>
              <a:t>128</a:t>
            </a:r>
            <a:r>
              <a:rPr lang="ko-KR" altLang="en-US" dirty="0"/>
              <a:t>제곱의 문장을 배열하는 </a:t>
            </a:r>
            <a:r>
              <a:rPr lang="ko-KR" altLang="en-US" dirty="0" err="1"/>
              <a:t>경우가되고</a:t>
            </a:r>
            <a:r>
              <a:rPr lang="ko-KR" altLang="en-US" dirty="0"/>
              <a:t> </a:t>
            </a:r>
            <a:r>
              <a:rPr lang="en-US" altLang="ko-KR" dirty="0"/>
              <a:t>192</a:t>
            </a:r>
            <a:r>
              <a:rPr lang="ko-KR" altLang="en-US" dirty="0"/>
              <a:t>비트면 </a:t>
            </a:r>
            <a:r>
              <a:rPr lang="en-US" altLang="ko-KR" dirty="0"/>
              <a:t>2</a:t>
            </a:r>
            <a:r>
              <a:rPr lang="ko-KR" altLang="en-US" dirty="0"/>
              <a:t>의 </a:t>
            </a:r>
            <a:r>
              <a:rPr lang="en-US" altLang="ko-KR" dirty="0"/>
              <a:t>192</a:t>
            </a:r>
            <a:r>
              <a:rPr lang="ko-KR" altLang="en-US" dirty="0"/>
              <a:t>제곱</a:t>
            </a:r>
            <a:r>
              <a:rPr lang="en-US" altLang="ko-KR" dirty="0"/>
              <a:t>, 256</a:t>
            </a:r>
            <a:r>
              <a:rPr lang="ko-KR" altLang="en-US" dirty="0"/>
              <a:t>비트면 </a:t>
            </a:r>
            <a:r>
              <a:rPr lang="en-US" altLang="ko-KR" dirty="0"/>
              <a:t>2</a:t>
            </a:r>
            <a:r>
              <a:rPr lang="ko-KR" altLang="en-US" dirty="0"/>
              <a:t>의 </a:t>
            </a:r>
            <a:r>
              <a:rPr lang="en-US" altLang="ko-KR" dirty="0"/>
              <a:t>256</a:t>
            </a:r>
            <a:r>
              <a:rPr lang="ko-KR" altLang="en-US" dirty="0"/>
              <a:t>제곱이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i="1" dirty="0"/>
              <a:t>왜 이야기를 </a:t>
            </a:r>
            <a:r>
              <a:rPr lang="ko-KR" altLang="en-US" i="1" dirty="0" err="1"/>
              <a:t>못하냐면</a:t>
            </a:r>
            <a:r>
              <a:rPr lang="en-US" altLang="ko-KR" i="1" dirty="0"/>
              <a:t>,</a:t>
            </a:r>
          </a:p>
          <a:p>
            <a:r>
              <a:rPr lang="ko-KR" altLang="en-US" i="1" dirty="0"/>
              <a:t>우리 요즘 </a:t>
            </a:r>
            <a:r>
              <a:rPr lang="ko-KR" altLang="en-US" i="1" dirty="0" err="1"/>
              <a:t>세특</a:t>
            </a:r>
            <a:r>
              <a:rPr lang="ko-KR" altLang="en-US" i="1" dirty="0"/>
              <a:t> </a:t>
            </a:r>
            <a:r>
              <a:rPr lang="ko-KR" altLang="en-US" i="1" dirty="0" err="1"/>
              <a:t>쓰고있자나여</a:t>
            </a:r>
            <a:r>
              <a:rPr lang="en-US" altLang="ko-KR" i="1" dirty="0"/>
              <a:t>, </a:t>
            </a:r>
            <a:r>
              <a:rPr lang="ko-KR" altLang="en-US" i="1" dirty="0"/>
              <a:t>그때 글자 수 단위가 몇</a:t>
            </a:r>
            <a:r>
              <a:rPr lang="en-US" altLang="ko-KR" i="1" dirty="0"/>
              <a:t>~</a:t>
            </a:r>
            <a:r>
              <a:rPr lang="ko-KR" altLang="en-US" i="1" dirty="0"/>
              <a:t>백자가 아니고 </a:t>
            </a:r>
            <a:r>
              <a:rPr lang="en-US" altLang="ko-KR" i="1" dirty="0"/>
              <a:t>1500</a:t>
            </a:r>
            <a:r>
              <a:rPr lang="ko-KR" altLang="en-US" i="1" dirty="0"/>
              <a:t>인가 </a:t>
            </a:r>
            <a:r>
              <a:rPr lang="en-US" altLang="ko-KR" i="1" dirty="0"/>
              <a:t>1700</a:t>
            </a:r>
            <a:r>
              <a:rPr lang="ko-KR" altLang="en-US" i="1" dirty="0" err="1"/>
              <a:t>바이트였을겁니다</a:t>
            </a:r>
            <a:r>
              <a:rPr lang="en-US" altLang="ko-KR" i="1" dirty="0"/>
              <a:t>.</a:t>
            </a:r>
          </a:p>
          <a:p>
            <a:r>
              <a:rPr lang="ko-KR" altLang="en-US" i="1" dirty="0"/>
              <a:t>이게 정확하지 않아요</a:t>
            </a:r>
            <a:r>
              <a:rPr lang="en-US" altLang="ko-KR" i="1" dirty="0"/>
              <a:t>. </a:t>
            </a:r>
            <a:r>
              <a:rPr lang="ko-KR" altLang="en-US" i="1" dirty="0"/>
              <a:t>한 글자당 몇 바이트로 할당하는지에 따라 </a:t>
            </a:r>
            <a:r>
              <a:rPr lang="en-US" altLang="ko-KR" i="1" dirty="0"/>
              <a:t>1500</a:t>
            </a:r>
            <a:r>
              <a:rPr lang="ko-KR" altLang="en-US" i="1" dirty="0"/>
              <a:t>바이트가 </a:t>
            </a:r>
            <a:r>
              <a:rPr lang="ko-KR" altLang="en-US" i="1" dirty="0" err="1"/>
              <a:t>되었을때</a:t>
            </a:r>
            <a:r>
              <a:rPr lang="ko-KR" altLang="en-US" i="1" dirty="0"/>
              <a:t> 글자수가 </a:t>
            </a:r>
            <a:r>
              <a:rPr lang="ko-KR" altLang="en-US" i="1" dirty="0" err="1"/>
              <a:t>달라질수</a:t>
            </a:r>
            <a:r>
              <a:rPr lang="ko-KR" altLang="en-US" i="1" dirty="0"/>
              <a:t> 있기 때문에</a:t>
            </a:r>
            <a:r>
              <a:rPr lang="en-US" altLang="ko-KR" i="1" dirty="0"/>
              <a:t>..</a:t>
            </a:r>
          </a:p>
          <a:p>
            <a:r>
              <a:rPr lang="ko-KR" altLang="en-US" i="1" dirty="0"/>
              <a:t>한국에서 주로 계산하는 방식은 </a:t>
            </a:r>
            <a:r>
              <a:rPr lang="en-US" altLang="ko-KR" i="1" dirty="0"/>
              <a:t>UTF-8 </a:t>
            </a:r>
            <a:r>
              <a:rPr lang="ko-KR" altLang="en-US" i="1" dirty="0"/>
              <a:t>인코딩 형식이라고 해서 한글 한 글자 당 </a:t>
            </a:r>
            <a:r>
              <a:rPr lang="en-US" altLang="ko-KR" i="1" dirty="0"/>
              <a:t>3</a:t>
            </a:r>
            <a:r>
              <a:rPr lang="ko-KR" altLang="en-US" i="1" dirty="0"/>
              <a:t>바이트로 보는 곳도 있고</a:t>
            </a:r>
            <a:endParaRPr lang="en-US" altLang="ko-KR" i="1" dirty="0"/>
          </a:p>
          <a:p>
            <a:r>
              <a:rPr lang="en-US" altLang="ko-KR" i="1" dirty="0"/>
              <a:t>EUC-KR </a:t>
            </a:r>
            <a:r>
              <a:rPr lang="ko-KR" altLang="en-US" i="1" dirty="0"/>
              <a:t>인코딩 형식이라고 해서 한 글자당 </a:t>
            </a:r>
            <a:r>
              <a:rPr lang="en-US" altLang="ko-KR" i="1" dirty="0"/>
              <a:t>2</a:t>
            </a:r>
            <a:r>
              <a:rPr lang="ko-KR" altLang="en-US" i="1" dirty="0"/>
              <a:t>바이트로 </a:t>
            </a:r>
            <a:r>
              <a:rPr lang="ko-KR" altLang="en-US" i="1" dirty="0" err="1"/>
              <a:t>보는곳이</a:t>
            </a:r>
            <a:r>
              <a:rPr lang="ko-KR" altLang="en-US" i="1" dirty="0"/>
              <a:t> 있어요</a:t>
            </a:r>
            <a:endParaRPr lang="en-US" altLang="ko-KR" i="1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지금까지 알려진 웬만한 공격법에 대해선 꽤나 안전하구여</a:t>
            </a:r>
            <a:endParaRPr lang="en-US" altLang="ko-KR" dirty="0"/>
          </a:p>
          <a:p>
            <a:r>
              <a:rPr lang="ko-KR" altLang="en-US" dirty="0"/>
              <a:t>컴퓨터나 스마트폰을 작동하는 다양한 운영체제에서 이 알고리즘을 </a:t>
            </a:r>
            <a:r>
              <a:rPr lang="ko-KR" altLang="en-US" dirty="0" err="1"/>
              <a:t>다룰수</a:t>
            </a:r>
            <a:r>
              <a:rPr lang="ko-KR" altLang="en-US" dirty="0"/>
              <a:t> 있고</a:t>
            </a:r>
            <a:endParaRPr lang="en-US" altLang="ko-KR" dirty="0"/>
          </a:p>
          <a:p>
            <a:r>
              <a:rPr lang="ko-KR" altLang="en-US" dirty="0"/>
              <a:t>다른 알고리즘보다 </a:t>
            </a:r>
            <a:r>
              <a:rPr lang="ko-KR" altLang="en-US" dirty="0" err="1"/>
              <a:t>간단간단하면서</a:t>
            </a:r>
            <a:r>
              <a:rPr lang="en-US" altLang="ko-KR" dirty="0"/>
              <a:t>, </a:t>
            </a:r>
            <a:r>
              <a:rPr lang="ko-KR" altLang="en-US" dirty="0"/>
              <a:t>암호화하는 속도가 </a:t>
            </a:r>
            <a:r>
              <a:rPr lang="ko-KR" altLang="en-US" dirty="0" err="1"/>
              <a:t>디게</a:t>
            </a:r>
            <a:r>
              <a:rPr lang="ko-KR" altLang="en-US" dirty="0"/>
              <a:t> 빨라요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8C83E0-D8E8-4D57-B062-3912F5C3CED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0414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9556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062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156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472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620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32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429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3072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622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389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174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4EC2B-64A4-43CD-A59F-3BB60E2B00B8}" type="datetimeFigureOut">
              <a:rPr lang="ko-KR" altLang="en-US" smtClean="0"/>
              <a:t>2019-07-17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13CA8-D574-4D4B-A202-35EFB5599B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8846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9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하늘이(가) 표시된 사진&#10;&#10;자동 생성된 설명">
            <a:extLst>
              <a:ext uri="{FF2B5EF4-FFF2-40B4-BE49-F238E27FC236}">
                <a16:creationId xmlns:a16="http://schemas.microsoft.com/office/drawing/2014/main" id="{2E6FD094-3450-40CC-B9FB-C1E70D17EB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3" t="-303" r="-152" b="-303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0464AB-0878-4288-BFE7-DA322C87AF7D}"/>
              </a:ext>
            </a:extLst>
          </p:cNvPr>
          <p:cNvSpPr txBox="1"/>
          <p:nvPr/>
        </p:nvSpPr>
        <p:spPr>
          <a:xfrm>
            <a:off x="2874335" y="749295"/>
            <a:ext cx="682610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2019</a:t>
            </a:r>
            <a:r>
              <a:rPr lang="ko-KR" altLang="en-US" sz="60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학년도 고</a:t>
            </a:r>
            <a:r>
              <a:rPr lang="en-US" altLang="ko-KR" sz="60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3 7</a:t>
            </a:r>
            <a:r>
              <a:rPr lang="ko-KR" altLang="en-US" sz="60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월 모의고사 국어 영역 기술 지문 </a:t>
            </a:r>
            <a:r>
              <a:rPr lang="en-US" altLang="ko-KR" sz="60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(33~37)</a:t>
            </a:r>
            <a:r>
              <a:rPr lang="ko-KR" altLang="en-US" sz="60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36A2C6-5BD7-48A0-958D-C89C9FFD9CFA}"/>
              </a:ext>
            </a:extLst>
          </p:cNvPr>
          <p:cNvSpPr txBox="1"/>
          <p:nvPr/>
        </p:nvSpPr>
        <p:spPr>
          <a:xfrm>
            <a:off x="2789274" y="5284242"/>
            <a:ext cx="68261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3 6 2 2 </a:t>
            </a:r>
            <a:r>
              <a:rPr lang="ko-KR" altLang="en-US" sz="44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 규 하</a:t>
            </a:r>
          </a:p>
        </p:txBody>
      </p:sp>
    </p:spTree>
    <p:extLst>
      <p:ext uri="{BB962C8B-B14F-4D97-AF65-F5344CB8AC3E}">
        <p14:creationId xmlns:p14="http://schemas.microsoft.com/office/powerpoint/2010/main" val="3094178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 descr="하늘이(가) 표시된 사진&#10;&#10;자동 생성된 설명">
            <a:extLst>
              <a:ext uri="{FF2B5EF4-FFF2-40B4-BE49-F238E27FC236}">
                <a16:creationId xmlns:a16="http://schemas.microsoft.com/office/drawing/2014/main" id="{136A0548-AB5D-441D-8F73-42EDB8CDC0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 rot="16200000">
            <a:off x="5502413" y="-5502413"/>
            <a:ext cx="1187174" cy="12192000"/>
          </a:xfrm>
          <a:prstGeom prst="rect">
            <a:avLst/>
          </a:prstGeom>
        </p:spPr>
      </p:pic>
      <p:pic>
        <p:nvPicPr>
          <p:cNvPr id="44" name="그림 43" descr="하늘이(가) 표시된 사진&#10;&#10;자동 생성된 설명">
            <a:extLst>
              <a:ext uri="{FF2B5EF4-FFF2-40B4-BE49-F238E27FC236}">
                <a16:creationId xmlns:a16="http://schemas.microsoft.com/office/drawing/2014/main" id="{C26FEE14-1DEA-40A5-B707-64303F764E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43" name="그림 42" descr="하늘이(가) 표시된 사진&#10;&#10;자동 생성된 설명">
            <a:extLst>
              <a:ext uri="{FF2B5EF4-FFF2-40B4-BE49-F238E27FC236}">
                <a16:creationId xmlns:a16="http://schemas.microsoft.com/office/drawing/2014/main" id="{A373B07B-1EAE-4F0E-835D-6776C0A51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9899883-C91A-44DF-9AA8-A5AD5AAE766F}"/>
              </a:ext>
            </a:extLst>
          </p:cNvPr>
          <p:cNvSpPr/>
          <p:nvPr/>
        </p:nvSpPr>
        <p:spPr>
          <a:xfrm>
            <a:off x="5982863" y="110836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7B873F45-2862-4BFA-905A-B7DD4CFCFD8D}"/>
              </a:ext>
            </a:extLst>
          </p:cNvPr>
          <p:cNvCxnSpPr>
            <a:cxnSpLocks/>
            <a:stCxn id="3" idx="6"/>
            <a:endCxn id="73" idx="2"/>
          </p:cNvCxnSpPr>
          <p:nvPr/>
        </p:nvCxnSpPr>
        <p:spPr>
          <a:xfrm>
            <a:off x="2118407" y="4893173"/>
            <a:ext cx="7939405" cy="251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550AEA6-6F99-450A-8FC2-E44DB5DD9974}"/>
              </a:ext>
            </a:extLst>
          </p:cNvPr>
          <p:cNvGrpSpPr/>
          <p:nvPr/>
        </p:nvGrpSpPr>
        <p:grpSpPr>
          <a:xfrm>
            <a:off x="563107" y="4115523"/>
            <a:ext cx="1555300" cy="1555300"/>
            <a:chOff x="1359750" y="2854959"/>
            <a:chExt cx="1328065" cy="1328065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AB4E8563-8387-4F72-9EA3-42B98E182DC8}"/>
                </a:ext>
              </a:extLst>
            </p:cNvPr>
            <p:cNvSpPr/>
            <p:nvPr/>
          </p:nvSpPr>
          <p:spPr>
            <a:xfrm>
              <a:off x="1359750" y="2854959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D62B32B-9076-41F2-A9D6-C072CEC68BDF}"/>
                </a:ext>
              </a:extLst>
            </p:cNvPr>
            <p:cNvSpPr txBox="1"/>
            <p:nvPr/>
          </p:nvSpPr>
          <p:spPr>
            <a:xfrm>
              <a:off x="1569030" y="3288159"/>
              <a:ext cx="9668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Input</a:t>
              </a:r>
              <a:endParaRPr lang="ko-KR" altLang="en-US" sz="28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AE6966FF-9790-4B8B-821F-9996F05960A9}"/>
              </a:ext>
            </a:extLst>
          </p:cNvPr>
          <p:cNvGrpSpPr/>
          <p:nvPr/>
        </p:nvGrpSpPr>
        <p:grpSpPr>
          <a:xfrm>
            <a:off x="2474675" y="4115523"/>
            <a:ext cx="1555300" cy="1555300"/>
            <a:chOff x="1359750" y="2854959"/>
            <a:chExt cx="1328065" cy="1328065"/>
          </a:xfrm>
        </p:grpSpPr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BD87015B-4F24-445C-8F2B-2AEE78B385EF}"/>
                </a:ext>
              </a:extLst>
            </p:cNvPr>
            <p:cNvSpPr/>
            <p:nvPr/>
          </p:nvSpPr>
          <p:spPr>
            <a:xfrm>
              <a:off x="1359750" y="2854959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4B0A8D2-6759-4244-B6BC-65493D3C700F}"/>
                </a:ext>
              </a:extLst>
            </p:cNvPr>
            <p:cNvSpPr txBox="1"/>
            <p:nvPr/>
          </p:nvSpPr>
          <p:spPr>
            <a:xfrm>
              <a:off x="1610269" y="3159097"/>
              <a:ext cx="827028" cy="709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Sub</a:t>
              </a:r>
            </a:p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Bytes</a:t>
              </a:r>
              <a:endParaRPr lang="ko-KR" altLang="en-US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A971F925-A81D-46FE-828A-760C515ACB94}"/>
              </a:ext>
            </a:extLst>
          </p:cNvPr>
          <p:cNvGrpSpPr/>
          <p:nvPr/>
        </p:nvGrpSpPr>
        <p:grpSpPr>
          <a:xfrm>
            <a:off x="4391561" y="4115523"/>
            <a:ext cx="1555300" cy="1555300"/>
            <a:chOff x="1359750" y="2854959"/>
            <a:chExt cx="1328065" cy="1328065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B4DE38F2-F702-4925-B8D2-64F5C2757A79}"/>
                </a:ext>
              </a:extLst>
            </p:cNvPr>
            <p:cNvSpPr/>
            <p:nvPr/>
          </p:nvSpPr>
          <p:spPr>
            <a:xfrm>
              <a:off x="1359750" y="2854959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18DE1DA-D410-4EC4-9D0F-4952E5C42326}"/>
                </a:ext>
              </a:extLst>
            </p:cNvPr>
            <p:cNvSpPr txBox="1"/>
            <p:nvPr/>
          </p:nvSpPr>
          <p:spPr>
            <a:xfrm>
              <a:off x="1615535" y="3140318"/>
              <a:ext cx="800254" cy="709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Shift</a:t>
              </a:r>
            </a:p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Rows</a:t>
              </a:r>
              <a:endParaRPr lang="ko-KR" altLang="en-US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AB769B20-36F0-438D-98D6-BF7C7C97F547}"/>
              </a:ext>
            </a:extLst>
          </p:cNvPr>
          <p:cNvGrpSpPr/>
          <p:nvPr/>
        </p:nvGrpSpPr>
        <p:grpSpPr>
          <a:xfrm>
            <a:off x="6317097" y="4115523"/>
            <a:ext cx="1555300" cy="1555300"/>
            <a:chOff x="1359750" y="2854959"/>
            <a:chExt cx="1328065" cy="1328065"/>
          </a:xfrm>
        </p:grpSpPr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7533D1D7-0095-4BB3-B566-E4599C5DF34C}"/>
                </a:ext>
              </a:extLst>
            </p:cNvPr>
            <p:cNvSpPr/>
            <p:nvPr/>
          </p:nvSpPr>
          <p:spPr>
            <a:xfrm>
              <a:off x="1359750" y="2854959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FD923E-C2C9-4F54-8863-FF76B6E718B5}"/>
                </a:ext>
              </a:extLst>
            </p:cNvPr>
            <p:cNvSpPr txBox="1"/>
            <p:nvPr/>
          </p:nvSpPr>
          <p:spPr>
            <a:xfrm>
              <a:off x="1417974" y="3106869"/>
              <a:ext cx="1196713" cy="709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Mix</a:t>
              </a:r>
            </a:p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Columns</a:t>
              </a:r>
              <a:endParaRPr lang="ko-KR" altLang="en-US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D04337DD-D48C-4064-89DB-BE3F393B8F1C}"/>
              </a:ext>
            </a:extLst>
          </p:cNvPr>
          <p:cNvGrpSpPr/>
          <p:nvPr/>
        </p:nvGrpSpPr>
        <p:grpSpPr>
          <a:xfrm>
            <a:off x="8209380" y="4115523"/>
            <a:ext cx="1555300" cy="1555300"/>
            <a:chOff x="8940112" y="4115523"/>
            <a:chExt cx="1555300" cy="1555300"/>
          </a:xfrm>
        </p:grpSpPr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BD72E3E7-71C1-4DEE-A294-22553C6954F7}"/>
                </a:ext>
              </a:extLst>
            </p:cNvPr>
            <p:cNvSpPr/>
            <p:nvPr/>
          </p:nvSpPr>
          <p:spPr>
            <a:xfrm>
              <a:off x="8940112" y="4115523"/>
              <a:ext cx="1555300" cy="15553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7313151-A89C-4685-8ABE-2B2DFF92714D}"/>
                </a:ext>
              </a:extLst>
            </p:cNvPr>
            <p:cNvSpPr txBox="1"/>
            <p:nvPr/>
          </p:nvSpPr>
          <p:spPr>
            <a:xfrm>
              <a:off x="9233495" y="4410535"/>
              <a:ext cx="93807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Add</a:t>
              </a:r>
            </a:p>
            <a:p>
              <a:pPr algn="ctr"/>
              <a:r>
                <a:rPr lang="en-US" altLang="ko-KR" sz="20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Round</a:t>
              </a:r>
            </a:p>
            <a:p>
              <a:pPr algn="ctr"/>
              <a:r>
                <a:rPr lang="en-US" altLang="ko-KR" sz="20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Key</a:t>
              </a:r>
              <a:endParaRPr lang="ko-KR" altLang="en-US" sz="2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A26404B5-AEE6-4653-85B5-8C9F67874510}"/>
              </a:ext>
            </a:extLst>
          </p:cNvPr>
          <p:cNvSpPr txBox="1"/>
          <p:nvPr/>
        </p:nvSpPr>
        <p:spPr>
          <a:xfrm>
            <a:off x="4900384" y="3198167"/>
            <a:ext cx="27222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 Round (9</a:t>
            </a:r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 반복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781B6152-B491-4757-99AC-378BDE47D592}"/>
              </a:ext>
            </a:extLst>
          </p:cNvPr>
          <p:cNvGrpSpPr/>
          <p:nvPr/>
        </p:nvGrpSpPr>
        <p:grpSpPr>
          <a:xfrm>
            <a:off x="3206241" y="3430236"/>
            <a:ext cx="1484870" cy="472680"/>
            <a:chOff x="1960880" y="2444014"/>
            <a:chExt cx="741680" cy="360146"/>
          </a:xfrm>
        </p:grpSpPr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9BC3C841-4A8E-4DED-9F04-F1E696FAB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0880" y="2444014"/>
              <a:ext cx="0" cy="360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F310E677-6B13-44E5-AD16-A177DD911B4E}"/>
                </a:ext>
              </a:extLst>
            </p:cNvPr>
            <p:cNvCxnSpPr/>
            <p:nvPr/>
          </p:nvCxnSpPr>
          <p:spPr>
            <a:xfrm>
              <a:off x="1960880" y="2444014"/>
              <a:ext cx="7416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92761A77-C41A-458B-8AF1-AF2F577FE19F}"/>
              </a:ext>
            </a:extLst>
          </p:cNvPr>
          <p:cNvGrpSpPr/>
          <p:nvPr/>
        </p:nvGrpSpPr>
        <p:grpSpPr>
          <a:xfrm flipH="1">
            <a:off x="7736296" y="3420076"/>
            <a:ext cx="1289059" cy="450822"/>
            <a:chOff x="1960880" y="2444014"/>
            <a:chExt cx="741680" cy="360146"/>
          </a:xfrm>
        </p:grpSpPr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EF06C691-269A-4896-9BEA-28BBA1EE6E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0880" y="2444014"/>
              <a:ext cx="0" cy="360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785B5E26-3973-412C-99AF-0ABB865C1C7B}"/>
                </a:ext>
              </a:extLst>
            </p:cNvPr>
            <p:cNvCxnSpPr/>
            <p:nvPr/>
          </p:nvCxnSpPr>
          <p:spPr>
            <a:xfrm>
              <a:off x="1960880" y="2444014"/>
              <a:ext cx="7416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F9036CB1-A834-41F7-822A-6EC4DECC9DA4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EFCC342-7B1A-43FB-82CB-00507086FE24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EABB95-E088-494D-BEB5-ADC7D04CB5B1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FD1106A-8284-49F2-BA5E-4CAA07508160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57DFEA3-DE4C-4E97-B84D-81389F005D1C}"/>
              </a:ext>
            </a:extLst>
          </p:cNvPr>
          <p:cNvSpPr txBox="1"/>
          <p:nvPr/>
        </p:nvSpPr>
        <p:spPr>
          <a:xfrm>
            <a:off x="3822097" y="1244586"/>
            <a:ext cx="6120586" cy="8833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암호화 하려는 문장을 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128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비트 단위로 나누어 암호화를 수행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나눈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128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비트를 각각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4x4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행렬로 표현하여 연산을 수행함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0ECB187D-3C22-4911-8D96-47011902FB0C}"/>
              </a:ext>
            </a:extLst>
          </p:cNvPr>
          <p:cNvSpPr txBox="1"/>
          <p:nvPr/>
        </p:nvSpPr>
        <p:spPr>
          <a:xfrm>
            <a:off x="2070450" y="1192091"/>
            <a:ext cx="174118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기본 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RULE :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[AES – 128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기준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5080D2E-93D1-4E82-8244-2B6B87F2C6C4}"/>
              </a:ext>
            </a:extLst>
          </p:cNvPr>
          <p:cNvGrpSpPr/>
          <p:nvPr/>
        </p:nvGrpSpPr>
        <p:grpSpPr>
          <a:xfrm>
            <a:off x="10057812" y="4140716"/>
            <a:ext cx="1561069" cy="1555300"/>
            <a:chOff x="1359750" y="2854959"/>
            <a:chExt cx="1332991" cy="1328065"/>
          </a:xfrm>
        </p:grpSpPr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A54E8251-908C-441D-B838-2DAD0AD637F6}"/>
                </a:ext>
              </a:extLst>
            </p:cNvPr>
            <p:cNvSpPr/>
            <p:nvPr/>
          </p:nvSpPr>
          <p:spPr>
            <a:xfrm>
              <a:off x="1359750" y="2854959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50276D6-C921-41DC-A0DC-DE5E746C214A}"/>
                </a:ext>
              </a:extLst>
            </p:cNvPr>
            <p:cNvSpPr txBox="1"/>
            <p:nvPr/>
          </p:nvSpPr>
          <p:spPr>
            <a:xfrm>
              <a:off x="1476875" y="3262742"/>
              <a:ext cx="1215866" cy="446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Output</a:t>
              </a:r>
              <a:endParaRPr lang="ko-KR" altLang="en-US" sz="28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19A6103C-319D-4ED3-99AE-34E5F8DF0E4E}"/>
              </a:ext>
            </a:extLst>
          </p:cNvPr>
          <p:cNvSpPr txBox="1"/>
          <p:nvPr/>
        </p:nvSpPr>
        <p:spPr>
          <a:xfrm>
            <a:off x="829948" y="3119568"/>
            <a:ext cx="10887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Initial 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Round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BA2DAF6-AF33-4CB2-A81F-7DA0DD0BA2E0}"/>
              </a:ext>
            </a:extLst>
          </p:cNvPr>
          <p:cNvSpPr txBox="1"/>
          <p:nvPr/>
        </p:nvSpPr>
        <p:spPr>
          <a:xfrm>
            <a:off x="10314414" y="3122973"/>
            <a:ext cx="10887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Final 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Round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524545B-2633-4B61-9C2A-0D118F661F11}"/>
              </a:ext>
            </a:extLst>
          </p:cNvPr>
          <p:cNvSpPr txBox="1"/>
          <p:nvPr/>
        </p:nvSpPr>
        <p:spPr>
          <a:xfrm>
            <a:off x="4284490" y="5857656"/>
            <a:ext cx="38695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‘AES</a:t>
            </a:r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암호화 과정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[AES – 128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기준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859199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 descr="하늘이(가) 표시된 사진&#10;&#10;자동 생성된 설명">
            <a:extLst>
              <a:ext uri="{FF2B5EF4-FFF2-40B4-BE49-F238E27FC236}">
                <a16:creationId xmlns:a16="http://schemas.microsoft.com/office/drawing/2014/main" id="{136A0548-AB5D-441D-8F73-42EDB8CDC03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 rot="16200000">
            <a:off x="5502413" y="-5502413"/>
            <a:ext cx="1187174" cy="12192000"/>
          </a:xfrm>
          <a:prstGeom prst="rect">
            <a:avLst/>
          </a:prstGeom>
        </p:spPr>
      </p:pic>
      <p:pic>
        <p:nvPicPr>
          <p:cNvPr id="44" name="그림 43" descr="하늘이(가) 표시된 사진&#10;&#10;자동 생성된 설명">
            <a:extLst>
              <a:ext uri="{FF2B5EF4-FFF2-40B4-BE49-F238E27FC236}">
                <a16:creationId xmlns:a16="http://schemas.microsoft.com/office/drawing/2014/main" id="{C26FEE14-1DEA-40A5-B707-64303F764E1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43" name="그림 42" descr="하늘이(가) 표시된 사진&#10;&#10;자동 생성된 설명">
            <a:extLst>
              <a:ext uri="{FF2B5EF4-FFF2-40B4-BE49-F238E27FC236}">
                <a16:creationId xmlns:a16="http://schemas.microsoft.com/office/drawing/2014/main" id="{A373B07B-1EAE-4F0E-835D-6776C0A511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9899883-C91A-44DF-9AA8-A5AD5AAE766F}"/>
              </a:ext>
            </a:extLst>
          </p:cNvPr>
          <p:cNvSpPr/>
          <p:nvPr/>
        </p:nvSpPr>
        <p:spPr>
          <a:xfrm>
            <a:off x="5982863" y="110836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036CB1-A834-41F7-822A-6EC4DECC9DA4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EFCC342-7B1A-43FB-82CB-00507086FE24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EABB95-E088-494D-BEB5-ADC7D04CB5B1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FD1106A-8284-49F2-BA5E-4CAA07508160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524545B-2633-4B61-9C2A-0D118F661F11}"/>
              </a:ext>
            </a:extLst>
          </p:cNvPr>
          <p:cNvSpPr txBox="1"/>
          <p:nvPr/>
        </p:nvSpPr>
        <p:spPr>
          <a:xfrm>
            <a:off x="4284490" y="5857656"/>
            <a:ext cx="38695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‘AES</a:t>
            </a:r>
            <a:r>
              <a:rPr lang="ko-KR" altLang="en-US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암호화 과정</a:t>
            </a:r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[AES – 128 </a:t>
            </a:r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기준</a:t>
            </a:r>
            <a:r>
              <a:rPr lang="en-US" altLang="ko-KR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</a:p>
        </p:txBody>
      </p:sp>
      <p:pic>
        <p:nvPicPr>
          <p:cNvPr id="41" name="AES Rijndael Cipher - Visualization">
            <a:hlinkClick r:id="" action="ppaction://media"/>
            <a:extLst>
              <a:ext uri="{FF2B5EF4-FFF2-40B4-BE49-F238E27FC236}">
                <a16:creationId xmlns:a16="http://schemas.microsoft.com/office/drawing/2014/main" id="{C34FB425-F5D1-4BDA-A5A5-6DD44301A23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357" end="131159.655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64027" y="1055702"/>
            <a:ext cx="8554529" cy="481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93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899804" y="2757924"/>
            <a:ext cx="1555300" cy="1555300"/>
            <a:chOff x="413365" y="1482375"/>
            <a:chExt cx="1555300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413365" y="1482375"/>
              <a:ext cx="1555300" cy="1555300"/>
              <a:chOff x="1359750" y="2854959"/>
              <a:chExt cx="1328065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569030" y="3136615"/>
                <a:ext cx="966838" cy="46166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Input</a:t>
                </a:r>
                <a:endParaRPr lang="ko-KR" altLang="en-US" sz="2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20978" y="2295167"/>
              <a:ext cx="1132266" cy="400110"/>
            </a:xfrm>
            <a:prstGeom prst="rect">
              <a:avLst/>
            </a:prstGeom>
            <a:solidFill>
              <a:srgbClr val="7FC3F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18A52AC-CDD5-4F92-9CF2-57F7FFC131DB}"/>
              </a:ext>
            </a:extLst>
          </p:cNvPr>
          <p:cNvSpPr txBox="1"/>
          <p:nvPr/>
        </p:nvSpPr>
        <p:spPr>
          <a:xfrm>
            <a:off x="3177664" y="2067907"/>
            <a:ext cx="813041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암호화 하려는 글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(Plain Text)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or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파일 입력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암호문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비밀번호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,Cipher Key)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입력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컴퓨터가 알아들을 수 있게 각각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진수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(Hex)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변환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변환한 글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or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파일과 암호문을 각각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4x4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행렬에 표현 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2172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899804" y="2757924"/>
            <a:ext cx="1555300" cy="1555300"/>
            <a:chOff x="413365" y="1482375"/>
            <a:chExt cx="1555300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413365" y="1482375"/>
              <a:ext cx="1555300" cy="1555300"/>
              <a:chOff x="1359750" y="2854959"/>
              <a:chExt cx="1328065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569030" y="3136615"/>
                <a:ext cx="966838" cy="46166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Input</a:t>
                </a:r>
                <a:endParaRPr lang="ko-KR" altLang="en-US" sz="2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20978" y="2295167"/>
              <a:ext cx="1132266" cy="400110"/>
            </a:xfrm>
            <a:prstGeom prst="rect">
              <a:avLst/>
            </a:prstGeom>
            <a:solidFill>
              <a:srgbClr val="7FC3F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pic>
        <p:nvPicPr>
          <p:cNvPr id="3" name="AES Rijndael Cipher - Visualization">
            <a:hlinkClick r:id="" action="ppaction://media"/>
            <a:extLst>
              <a:ext uri="{FF2B5EF4-FFF2-40B4-BE49-F238E27FC236}">
                <a16:creationId xmlns:a16="http://schemas.microsoft.com/office/drawing/2014/main" id="{32CFB822-763B-47F7-AB92-9E48ABB43B0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674" end="149714.655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9995" y="1379286"/>
            <a:ext cx="8554529" cy="481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90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8A52AC-CDD5-4F92-9CF2-57F7FFC131DB}"/>
              </a:ext>
            </a:extLst>
          </p:cNvPr>
          <p:cNvSpPr txBox="1"/>
          <p:nvPr/>
        </p:nvSpPr>
        <p:spPr>
          <a:xfrm>
            <a:off x="677487" y="6174898"/>
            <a:ext cx="10837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4x4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행렬에 표현 되어있는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진수 코드를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S-Box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이용해 값을 변환  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835ADD6-AAB7-4DC9-9C0C-75A4D52A1117}"/>
              </a:ext>
            </a:extLst>
          </p:cNvPr>
          <p:cNvGrpSpPr/>
          <p:nvPr/>
        </p:nvGrpSpPr>
        <p:grpSpPr>
          <a:xfrm>
            <a:off x="10801350" y="39907"/>
            <a:ext cx="1253767" cy="1253767"/>
            <a:chOff x="899804" y="2757924"/>
            <a:chExt cx="1555300" cy="1555300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FCE39D05-691C-48AE-95B0-2187229AC798}"/>
                </a:ext>
              </a:extLst>
            </p:cNvPr>
            <p:cNvGrpSpPr/>
            <p:nvPr/>
          </p:nvGrpSpPr>
          <p:grpSpPr>
            <a:xfrm>
              <a:off x="899804" y="2757924"/>
              <a:ext cx="1555300" cy="1555300"/>
              <a:chOff x="413365" y="1482375"/>
              <a:chExt cx="1555300" cy="1555300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5A9F4CBC-B1AA-4BC5-A58E-95EDB5E4C9EF}"/>
                  </a:ext>
                </a:extLst>
              </p:cNvPr>
              <p:cNvGrpSpPr/>
              <p:nvPr/>
            </p:nvGrpSpPr>
            <p:grpSpPr>
              <a:xfrm>
                <a:off x="413365" y="1482375"/>
                <a:ext cx="1555300" cy="1555300"/>
                <a:chOff x="1359750" y="2854959"/>
                <a:chExt cx="1328065" cy="1328065"/>
              </a:xfrm>
              <a:solidFill>
                <a:srgbClr val="7FC3F2"/>
              </a:solidFill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3AEA4002-76FE-4F86-AF0F-06673C87AF52}"/>
                    </a:ext>
                  </a:extLst>
                </p:cNvPr>
                <p:cNvSpPr/>
                <p:nvPr/>
              </p:nvSpPr>
              <p:spPr>
                <a:xfrm>
                  <a:off x="1359750" y="2854959"/>
                  <a:ext cx="1328065" cy="132806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000"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A4B1A828-6F77-44CE-8043-F270794544A8}"/>
                    </a:ext>
                  </a:extLst>
                </p:cNvPr>
                <p:cNvSpPr txBox="1"/>
                <p:nvPr/>
              </p:nvSpPr>
              <p:spPr>
                <a:xfrm>
                  <a:off x="1569030" y="3136615"/>
                  <a:ext cx="966838" cy="46166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endParaRPr lang="ko-KR" altLang="en-US" sz="28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83FC86B-3CD3-473E-A4D9-E8AD6804616D}"/>
                  </a:ext>
                </a:extLst>
              </p:cNvPr>
              <p:cNvSpPr txBox="1"/>
              <p:nvPr/>
            </p:nvSpPr>
            <p:spPr>
              <a:xfrm>
                <a:off x="634332" y="2479085"/>
                <a:ext cx="1132267" cy="4581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단계</a:t>
                </a: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D4E228A-8B58-4967-B601-EB41C4046812}"/>
                </a:ext>
              </a:extLst>
            </p:cNvPr>
            <p:cNvSpPr txBox="1"/>
            <p:nvPr/>
          </p:nvSpPr>
          <p:spPr>
            <a:xfrm>
              <a:off x="1158250" y="2954245"/>
              <a:ext cx="1038410" cy="8781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Sub</a:t>
              </a:r>
            </a:p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Bytes</a:t>
              </a:r>
              <a:endPara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0A767DF-5CFA-40F5-85FE-927773893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68898"/>
              </p:ext>
            </p:extLst>
          </p:nvPr>
        </p:nvGraphicFramePr>
        <p:xfrm>
          <a:off x="4067131" y="1436369"/>
          <a:ext cx="7975601" cy="4519120"/>
        </p:xfrm>
        <a:graphic>
          <a:graphicData uri="http://schemas.openxmlformats.org/drawingml/2006/table">
            <a:tbl>
              <a:tblPr/>
              <a:tblGrid>
                <a:gridCol w="469153">
                  <a:extLst>
                    <a:ext uri="{9D8B030D-6E8A-4147-A177-3AD203B41FA5}">
                      <a16:colId xmlns:a16="http://schemas.microsoft.com/office/drawing/2014/main" val="1529375408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3056426440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1106172787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4004493534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481147699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4199110402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3865362575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3587566885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222671777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1607995492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3275227112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1545862849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3303586152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2150208656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3982778846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2949280782"/>
                    </a:ext>
                  </a:extLst>
                </a:gridCol>
                <a:gridCol w="469153">
                  <a:extLst>
                    <a:ext uri="{9D8B030D-6E8A-4147-A177-3AD203B41FA5}">
                      <a16:colId xmlns:a16="http://schemas.microsoft.com/office/drawing/2014/main" val="2232110487"/>
                    </a:ext>
                  </a:extLst>
                </a:gridCol>
              </a:tblGrid>
              <a:tr h="348768">
                <a:tc>
                  <a:txBody>
                    <a:bodyPr/>
                    <a:lstStyle/>
                    <a:p>
                      <a:endParaRPr lang="ko-KR" altLang="en-US" sz="1700"/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00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01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02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06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08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09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0E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0F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FF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899270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00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7C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7B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6B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6F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30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solidFill>
                            <a:schemeClr val="bg1"/>
                          </a:solidFill>
                          <a:effectLst/>
                        </a:rPr>
                        <a:t>01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2B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FE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D7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AB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670550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CA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82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C9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7D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FA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59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F0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AD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D4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A2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AF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9C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A4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72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C0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608201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36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3F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34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A5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31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15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375930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30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18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05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effectLst/>
                        </a:rPr>
                        <a:t>9A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8303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2C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1A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1B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6E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5A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52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3B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2F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8833726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50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53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5B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6A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CB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39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4A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4C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58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251918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60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4D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33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F9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7F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50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3C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9F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665818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51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8F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9D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38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B6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10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3711850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13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5F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17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A7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7E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3D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5D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19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78282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4F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2A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chemeClr val="bg1"/>
                          </a:solidFill>
                          <a:effectLst/>
                        </a:rPr>
                        <a:t>EE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14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5E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6348217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32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3A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5C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d3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735613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37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6D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8D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4E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6C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56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7A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204710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2E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1C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err="1">
                          <a:solidFill>
                            <a:schemeClr val="bg1"/>
                          </a:solidFill>
                          <a:effectLst/>
                        </a:rPr>
                        <a:t>dD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1F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4B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8B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8A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453575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70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3E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03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35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57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1D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9E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600969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11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8E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94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9B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1E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87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CE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55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28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DF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9394140"/>
                  </a:ext>
                </a:extLst>
              </a:tr>
              <a:tr h="2606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F0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CC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8C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A1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89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E6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42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68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41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solidFill>
                            <a:schemeClr val="bg1"/>
                          </a:solidFill>
                          <a:effectLst/>
                        </a:rPr>
                        <a:t>99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2D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0F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B0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>
                          <a:effectLst/>
                        </a:rPr>
                        <a:t>54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BB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effectLst/>
                        </a:rPr>
                        <a:t>16</a:t>
                      </a:r>
                    </a:p>
                  </a:txBody>
                  <a:tcPr marL="61807" marR="61807" marT="30904" marB="30904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0643972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C3FBEA57-76B9-49EF-8CF3-4049CF3FE71B}"/>
              </a:ext>
            </a:extLst>
          </p:cNvPr>
          <p:cNvSpPr/>
          <p:nvPr/>
        </p:nvSpPr>
        <p:spPr>
          <a:xfrm>
            <a:off x="6651561" y="995690"/>
            <a:ext cx="28259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[S-Box,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Substitution Box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]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8C37DDC4-E4B8-459C-A09E-843FBBF401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220430"/>
              </p:ext>
            </p:extLst>
          </p:nvPr>
        </p:nvGraphicFramePr>
        <p:xfrm>
          <a:off x="557015" y="1436369"/>
          <a:ext cx="3086644" cy="3104508"/>
        </p:xfrm>
        <a:graphic>
          <a:graphicData uri="http://schemas.openxmlformats.org/drawingml/2006/table">
            <a:tbl>
              <a:tblPr firstCol="1" lastCol="1">
                <a:tableStyleId>{C083E6E3-FA7D-4D7B-A595-EF9225AFEA82}</a:tableStyleId>
              </a:tblPr>
              <a:tblGrid>
                <a:gridCol w="771661">
                  <a:extLst>
                    <a:ext uri="{9D8B030D-6E8A-4147-A177-3AD203B41FA5}">
                      <a16:colId xmlns:a16="http://schemas.microsoft.com/office/drawing/2014/main" val="2545515392"/>
                    </a:ext>
                  </a:extLst>
                </a:gridCol>
                <a:gridCol w="771661">
                  <a:extLst>
                    <a:ext uri="{9D8B030D-6E8A-4147-A177-3AD203B41FA5}">
                      <a16:colId xmlns:a16="http://schemas.microsoft.com/office/drawing/2014/main" val="634955901"/>
                    </a:ext>
                  </a:extLst>
                </a:gridCol>
                <a:gridCol w="771661">
                  <a:extLst>
                    <a:ext uri="{9D8B030D-6E8A-4147-A177-3AD203B41FA5}">
                      <a16:colId xmlns:a16="http://schemas.microsoft.com/office/drawing/2014/main" val="2355028830"/>
                    </a:ext>
                  </a:extLst>
                </a:gridCol>
                <a:gridCol w="771661">
                  <a:extLst>
                    <a:ext uri="{9D8B030D-6E8A-4147-A177-3AD203B41FA5}">
                      <a16:colId xmlns:a16="http://schemas.microsoft.com/office/drawing/2014/main" val="3127638054"/>
                    </a:ext>
                  </a:extLst>
                </a:gridCol>
              </a:tblGrid>
              <a:tr h="7761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solidFill>
                            <a:schemeClr val="accent2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en-US" altLang="ko-KR" sz="3000" b="0" dirty="0">
                          <a:solidFill>
                            <a:srgbClr val="7030A0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endParaRPr lang="ko-KR" altLang="en-US" sz="3000" b="0" dirty="0">
                        <a:solidFill>
                          <a:srgbClr val="7030A0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A0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9a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E9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2940844"/>
                  </a:ext>
                </a:extLst>
              </a:tr>
              <a:tr h="7761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3d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F4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C6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F8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199833"/>
                  </a:ext>
                </a:extLst>
              </a:tr>
              <a:tr h="7761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E3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E2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8d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48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0994916"/>
                  </a:ext>
                </a:extLst>
              </a:tr>
              <a:tr h="77612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Be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2b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2a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08</a:t>
                      </a:r>
                      <a:endParaRPr lang="ko-KR" altLang="en-US" sz="30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77357" marR="77357" marT="38678" marB="3867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8791623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CD9D816E-5E31-4FCE-BDBE-B6FB4DD38052}"/>
              </a:ext>
            </a:extLst>
          </p:cNvPr>
          <p:cNvSpPr/>
          <p:nvPr/>
        </p:nvSpPr>
        <p:spPr>
          <a:xfrm>
            <a:off x="815370" y="4837543"/>
            <a:ext cx="256993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atinLnBrk="1"/>
            <a:r>
              <a:rPr lang="en-US" altLang="ko-KR" sz="4800" u="sng" dirty="0">
                <a:solidFill>
                  <a:schemeClr val="accent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en-US" altLang="ko-KR" sz="4800" u="sng" dirty="0">
                <a:solidFill>
                  <a:srgbClr val="7030A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</a:t>
            </a:r>
            <a:r>
              <a:rPr lang="en-US" altLang="ko-KR" sz="48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48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→ </a:t>
            </a:r>
            <a:r>
              <a:rPr lang="en-US" altLang="ko-KR" sz="4800" dirty="0">
                <a:solidFill>
                  <a:schemeClr val="accent6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D4</a:t>
            </a:r>
            <a:endParaRPr lang="ko-KR" altLang="en-US" sz="4800" dirty="0">
              <a:solidFill>
                <a:schemeClr val="accent6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2" name="그림 25">
            <a:extLst>
              <a:ext uri="{FF2B5EF4-FFF2-40B4-BE49-F238E27FC236}">
                <a16:creationId xmlns:a16="http://schemas.microsoft.com/office/drawing/2014/main" id="{9E5CE238-4651-41C4-8F61-20CE312B9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6019" y="732118"/>
            <a:ext cx="706192" cy="70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30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899804" y="2757924"/>
            <a:ext cx="1555300" cy="1555300"/>
            <a:chOff x="413365" y="1482375"/>
            <a:chExt cx="1555300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413365" y="1482375"/>
              <a:ext cx="1555300" cy="1555300"/>
              <a:chOff x="1359750" y="2854959"/>
              <a:chExt cx="1328065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569030" y="3136615"/>
                <a:ext cx="966838" cy="46166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endParaRPr lang="ko-KR" altLang="en-US" sz="2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34332" y="2479084"/>
              <a:ext cx="1132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D4E228A-8B58-4967-B601-EB41C4046812}"/>
              </a:ext>
            </a:extLst>
          </p:cNvPr>
          <p:cNvSpPr txBox="1"/>
          <p:nvPr/>
        </p:nvSpPr>
        <p:spPr>
          <a:xfrm>
            <a:off x="1193187" y="2954245"/>
            <a:ext cx="9685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Sub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Bytes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2" name="AES Rijndael Cipher - Visualization">
            <a:hlinkClick r:id="" action="ppaction://media"/>
            <a:extLst>
              <a:ext uri="{FF2B5EF4-FFF2-40B4-BE49-F238E27FC236}">
                <a16:creationId xmlns:a16="http://schemas.microsoft.com/office/drawing/2014/main" id="{1141985B-6F1D-4036-8908-1560718552D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5346" end="116690.655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9995" y="1379286"/>
            <a:ext cx="8554529" cy="481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3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34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899804" y="2757924"/>
            <a:ext cx="1555300" cy="1555300"/>
            <a:chOff x="413365" y="1482375"/>
            <a:chExt cx="1555300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413365" y="1482375"/>
              <a:ext cx="1555300" cy="1555300"/>
              <a:chOff x="1359750" y="2854959"/>
              <a:chExt cx="1328065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523483" y="2936496"/>
                <a:ext cx="966838" cy="814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ShiftRow</a:t>
                </a:r>
                <a:endParaRPr lang="ko-KR" altLang="en-US" sz="2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08688" y="2509693"/>
              <a:ext cx="1132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18A52AC-CDD5-4F92-9CF2-57F7FFC131DB}"/>
              </a:ext>
            </a:extLst>
          </p:cNvPr>
          <p:cNvSpPr txBox="1"/>
          <p:nvPr/>
        </p:nvSpPr>
        <p:spPr>
          <a:xfrm>
            <a:off x="3177664" y="1606915"/>
            <a:ext cx="813041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앞의 </a:t>
            </a:r>
            <a:r>
              <a:rPr lang="en-US" altLang="ko-K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SubByte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과정을 통해 나온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4x4 </a:t>
            </a:r>
            <a:r>
              <a:rPr lang="ko-KR" altLang="en-U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행렬으로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행은 그대로 유지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행은 맨 왼쪽 블록을 맨 오른쪽으로 한번만 이동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행은 맨 왼쪽 블록과 그 다음 블록을 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각각 오른쪽으로 한번만 이동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행은 맨 왼쪽부터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번째 블록까지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각각 오른쪽으로 한번만 이동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133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899804" y="2757924"/>
            <a:ext cx="1555300" cy="1555300"/>
            <a:chOff x="413365" y="1482375"/>
            <a:chExt cx="1555300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413365" y="1482375"/>
              <a:ext cx="1555300" cy="1555300"/>
              <a:chOff x="1359750" y="2854959"/>
              <a:chExt cx="1328065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523483" y="2936496"/>
                <a:ext cx="966838" cy="814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800" dirty="0" err="1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ShiftRow</a:t>
                </a:r>
                <a:endParaRPr lang="ko-KR" altLang="en-US" sz="2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08688" y="2509693"/>
              <a:ext cx="1132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pic>
        <p:nvPicPr>
          <p:cNvPr id="21" name="AES Rijndael Cipher - Visualization">
            <a:hlinkClick r:id="" action="ppaction://media"/>
            <a:extLst>
              <a:ext uri="{FF2B5EF4-FFF2-40B4-BE49-F238E27FC236}">
                <a16:creationId xmlns:a16="http://schemas.microsoft.com/office/drawing/2014/main" id="{4279B545-395E-40A2-9D21-1136FACDE98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0284" end="106451.655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9995" y="1379286"/>
            <a:ext cx="8554529" cy="481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3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694499" y="2757924"/>
            <a:ext cx="1971688" cy="1555300"/>
            <a:chOff x="208060" y="1482375"/>
            <a:chExt cx="1971688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208060" y="1482375"/>
              <a:ext cx="1971688" cy="1555300"/>
              <a:chOff x="1184441" y="2854959"/>
              <a:chExt cx="1683617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184441" y="3028274"/>
                <a:ext cx="1683617" cy="709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Mix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Columns</a:t>
                </a:r>
                <a:endParaRPr lang="ko-KR" altLang="en-US" sz="2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08688" y="2509693"/>
              <a:ext cx="1132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18A52AC-CDD5-4F92-9CF2-57F7FFC131DB}"/>
              </a:ext>
            </a:extLst>
          </p:cNvPr>
          <p:cNvSpPr txBox="1"/>
          <p:nvPr/>
        </p:nvSpPr>
        <p:spPr>
          <a:xfrm>
            <a:off x="3161780" y="2868938"/>
            <a:ext cx="81304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앞의 </a:t>
            </a:r>
            <a:r>
              <a:rPr lang="en-US" altLang="ko-K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ShiftRow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과정을 통해 나온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4x4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행렬과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 열마다 이 알고리즘에서 주는 행렬을 곱함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1" name="그림 25">
            <a:extLst>
              <a:ext uri="{FF2B5EF4-FFF2-40B4-BE49-F238E27FC236}">
                <a16:creationId xmlns:a16="http://schemas.microsoft.com/office/drawing/2014/main" id="{3736E907-60A4-4498-9307-785EF690F7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833" y="2102033"/>
            <a:ext cx="706192" cy="70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1359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694499" y="2757924"/>
            <a:ext cx="1971688" cy="1555300"/>
            <a:chOff x="208060" y="1482375"/>
            <a:chExt cx="1971688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208060" y="1482375"/>
              <a:ext cx="1971688" cy="1555300"/>
              <a:chOff x="1184441" y="2854959"/>
              <a:chExt cx="1683617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184441" y="3028274"/>
                <a:ext cx="1683617" cy="709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Mix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Columns</a:t>
                </a:r>
                <a:endParaRPr lang="ko-KR" altLang="en-US" sz="2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08688" y="2509693"/>
              <a:ext cx="1132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AC69D312-1600-4D18-85F4-200C659C66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512654"/>
              </p:ext>
            </p:extLst>
          </p:nvPr>
        </p:nvGraphicFramePr>
        <p:xfrm>
          <a:off x="3641027" y="1476311"/>
          <a:ext cx="2746316" cy="2762208"/>
        </p:xfrm>
        <a:graphic>
          <a:graphicData uri="http://schemas.openxmlformats.org/drawingml/2006/table">
            <a:tbl>
              <a:tblPr firstCol="1" lastCol="1">
                <a:tableStyleId>{C083E6E3-FA7D-4D7B-A595-EF9225AFEA82}</a:tableStyleId>
              </a:tblPr>
              <a:tblGrid>
                <a:gridCol w="686579">
                  <a:extLst>
                    <a:ext uri="{9D8B030D-6E8A-4147-A177-3AD203B41FA5}">
                      <a16:colId xmlns:a16="http://schemas.microsoft.com/office/drawing/2014/main" val="2545515392"/>
                    </a:ext>
                  </a:extLst>
                </a:gridCol>
                <a:gridCol w="686579">
                  <a:extLst>
                    <a:ext uri="{9D8B030D-6E8A-4147-A177-3AD203B41FA5}">
                      <a16:colId xmlns:a16="http://schemas.microsoft.com/office/drawing/2014/main" val="634955901"/>
                    </a:ext>
                  </a:extLst>
                </a:gridCol>
                <a:gridCol w="686579">
                  <a:extLst>
                    <a:ext uri="{9D8B030D-6E8A-4147-A177-3AD203B41FA5}">
                      <a16:colId xmlns:a16="http://schemas.microsoft.com/office/drawing/2014/main" val="2355028830"/>
                    </a:ext>
                  </a:extLst>
                </a:gridCol>
                <a:gridCol w="686579">
                  <a:extLst>
                    <a:ext uri="{9D8B030D-6E8A-4147-A177-3AD203B41FA5}">
                      <a16:colId xmlns:a16="http://schemas.microsoft.com/office/drawing/2014/main" val="3127638054"/>
                    </a:ext>
                  </a:extLst>
                </a:gridCol>
              </a:tblGrid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D4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E0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B8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1e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2940844"/>
                  </a:ext>
                </a:extLst>
              </a:tr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Bf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B4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41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27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199833"/>
                  </a:ext>
                </a:extLst>
              </a:tr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5d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52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98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0994916"/>
                  </a:ext>
                </a:extLst>
              </a:tr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30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Ae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F1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e5</a:t>
                      </a:r>
                      <a:endParaRPr lang="ko-KR" altLang="en-US" sz="27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8791623"/>
                  </a:ext>
                </a:extLst>
              </a:tr>
            </a:tbl>
          </a:graphicData>
        </a:graphic>
      </p:graphicFrame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D77D793D-8349-47F2-917B-AAE6ADE9BC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9118253"/>
              </p:ext>
            </p:extLst>
          </p:nvPr>
        </p:nvGraphicFramePr>
        <p:xfrm>
          <a:off x="6977763" y="1483968"/>
          <a:ext cx="686579" cy="2762208"/>
        </p:xfrm>
        <a:graphic>
          <a:graphicData uri="http://schemas.openxmlformats.org/drawingml/2006/table">
            <a:tbl>
              <a:tblPr firstCol="1" lastCol="1">
                <a:tableStyleId>{C083E6E3-FA7D-4D7B-A595-EF9225AFEA82}</a:tableStyleId>
              </a:tblPr>
              <a:tblGrid>
                <a:gridCol w="686579">
                  <a:extLst>
                    <a:ext uri="{9D8B030D-6E8A-4147-A177-3AD203B41FA5}">
                      <a16:colId xmlns:a16="http://schemas.microsoft.com/office/drawing/2014/main" val="3222430322"/>
                    </a:ext>
                  </a:extLst>
                </a:gridCol>
              </a:tblGrid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D4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519621"/>
                  </a:ext>
                </a:extLst>
              </a:tr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Bf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7931220"/>
                  </a:ext>
                </a:extLst>
              </a:tr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5d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405692"/>
                  </a:ext>
                </a:extLst>
              </a:tr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30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96270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C146A447-9C92-47AC-A072-764AA60F0ABB}"/>
              </a:ext>
            </a:extLst>
          </p:cNvPr>
          <p:cNvSpPr txBox="1"/>
          <p:nvPr/>
        </p:nvSpPr>
        <p:spPr>
          <a:xfrm>
            <a:off x="6155005" y="2540668"/>
            <a:ext cx="1013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→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BE3A475-0713-4B00-A0AC-858F7635D985}"/>
              </a:ext>
            </a:extLst>
          </p:cNvPr>
          <p:cNvSpPr txBox="1"/>
          <p:nvPr/>
        </p:nvSpPr>
        <p:spPr>
          <a:xfrm>
            <a:off x="7568183" y="2540668"/>
            <a:ext cx="686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8AE540CC-A5C0-4170-9722-E6E5E6B506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425505"/>
              </p:ext>
            </p:extLst>
          </p:nvPr>
        </p:nvGraphicFramePr>
        <p:xfrm>
          <a:off x="8157789" y="1486728"/>
          <a:ext cx="2746316" cy="2762208"/>
        </p:xfrm>
        <a:graphic>
          <a:graphicData uri="http://schemas.openxmlformats.org/drawingml/2006/table">
            <a:tbl>
              <a:tblPr firstCol="1" lastCol="1">
                <a:tableStyleId>{C083E6E3-FA7D-4D7B-A595-EF9225AFEA82}</a:tableStyleId>
              </a:tblPr>
              <a:tblGrid>
                <a:gridCol w="686579">
                  <a:extLst>
                    <a:ext uri="{9D8B030D-6E8A-4147-A177-3AD203B41FA5}">
                      <a16:colId xmlns:a16="http://schemas.microsoft.com/office/drawing/2014/main" val="2545515392"/>
                    </a:ext>
                  </a:extLst>
                </a:gridCol>
                <a:gridCol w="686579">
                  <a:extLst>
                    <a:ext uri="{9D8B030D-6E8A-4147-A177-3AD203B41FA5}">
                      <a16:colId xmlns:a16="http://schemas.microsoft.com/office/drawing/2014/main" val="634955901"/>
                    </a:ext>
                  </a:extLst>
                </a:gridCol>
                <a:gridCol w="686579">
                  <a:extLst>
                    <a:ext uri="{9D8B030D-6E8A-4147-A177-3AD203B41FA5}">
                      <a16:colId xmlns:a16="http://schemas.microsoft.com/office/drawing/2014/main" val="2355028830"/>
                    </a:ext>
                  </a:extLst>
                </a:gridCol>
                <a:gridCol w="686579">
                  <a:extLst>
                    <a:ext uri="{9D8B030D-6E8A-4147-A177-3AD203B41FA5}">
                      <a16:colId xmlns:a16="http://schemas.microsoft.com/office/drawing/2014/main" val="3127638054"/>
                    </a:ext>
                  </a:extLst>
                </a:gridCol>
              </a:tblGrid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02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03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bg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  <a:endParaRPr lang="ko-KR" altLang="en-US" sz="2700" b="0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3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2940844"/>
                  </a:ext>
                </a:extLst>
              </a:tr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02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03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199833"/>
                  </a:ext>
                </a:extLst>
              </a:tr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02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03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994916"/>
                  </a:ext>
                </a:extLst>
              </a:tr>
              <a:tr h="6905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03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01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700" b="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02</a:t>
                      </a:r>
                      <a:endParaRPr lang="ko-KR" altLang="en-US" sz="2700" b="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68828" marR="68828" marT="34413" marB="344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8791623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DE17D2D6-8CFC-47DC-B173-D52016AB87E5}"/>
              </a:ext>
            </a:extLst>
          </p:cNvPr>
          <p:cNvSpPr txBox="1"/>
          <p:nvPr/>
        </p:nvSpPr>
        <p:spPr>
          <a:xfrm>
            <a:off x="753345" y="5213073"/>
            <a:ext cx="686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CE18BD-735F-4566-B1B5-4E9D1459959A}"/>
              </a:ext>
            </a:extLst>
          </p:cNvPr>
          <p:cNvSpPr txBox="1"/>
          <p:nvPr/>
        </p:nvSpPr>
        <p:spPr>
          <a:xfrm>
            <a:off x="3641026" y="1040073"/>
            <a:ext cx="686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902119-EC46-484E-A334-CCD679C8F0F0}"/>
              </a:ext>
            </a:extLst>
          </p:cNvPr>
          <p:cNvSpPr txBox="1"/>
          <p:nvPr/>
        </p:nvSpPr>
        <p:spPr>
          <a:xfrm>
            <a:off x="4327605" y="1022303"/>
            <a:ext cx="686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526222-2B5E-4D54-96CB-0E151FA0A790}"/>
              </a:ext>
            </a:extLst>
          </p:cNvPr>
          <p:cNvSpPr txBox="1"/>
          <p:nvPr/>
        </p:nvSpPr>
        <p:spPr>
          <a:xfrm>
            <a:off x="5022161" y="1008132"/>
            <a:ext cx="686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AF31E1-3A8D-40AB-A33D-09E1C0A6FEF0}"/>
              </a:ext>
            </a:extLst>
          </p:cNvPr>
          <p:cNvSpPr txBox="1"/>
          <p:nvPr/>
        </p:nvSpPr>
        <p:spPr>
          <a:xfrm>
            <a:off x="5716717" y="1008132"/>
            <a:ext cx="686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89209B-CE60-4C5D-A780-DB0EA0EF5EBA}"/>
              </a:ext>
            </a:extLst>
          </p:cNvPr>
          <p:cNvSpPr txBox="1"/>
          <p:nvPr/>
        </p:nvSpPr>
        <p:spPr>
          <a:xfrm>
            <a:off x="1512127" y="4617946"/>
            <a:ext cx="42552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a0 </a:t>
            </a:r>
            <a:r>
              <a:rPr lang="en-US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 </a:t>
            </a:r>
            <a:r>
              <a:rPr lang="ko-KR" altLang="ko-KR" sz="28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[2 3 1 1]</a:t>
            </a: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 = r0</a:t>
            </a:r>
            <a:br>
              <a:rPr lang="ko-KR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a1 </a:t>
            </a:r>
            <a:r>
              <a:rPr lang="en-US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 </a:t>
            </a:r>
            <a:r>
              <a:rPr lang="ko-KR" altLang="ko-KR" sz="28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[1 2 3 1]</a:t>
            </a: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 = r1</a:t>
            </a:r>
            <a:br>
              <a:rPr lang="ko-KR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a2 </a:t>
            </a:r>
            <a:r>
              <a:rPr lang="en-US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 </a:t>
            </a:r>
            <a:r>
              <a:rPr lang="ko-KR" altLang="ko-KR" sz="28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[1 1 2 3]</a:t>
            </a: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 = r2</a:t>
            </a:r>
            <a:br>
              <a:rPr lang="ko-KR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a3 </a:t>
            </a:r>
            <a:r>
              <a:rPr lang="en-US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x</a:t>
            </a: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 </a:t>
            </a:r>
            <a:r>
              <a:rPr lang="ko-KR" altLang="ko-KR" sz="28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[3 1 1 2]</a:t>
            </a:r>
            <a:r>
              <a:rPr lang="ko-K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 = r3</a:t>
            </a:r>
            <a:r>
              <a:rPr lang="ko-KR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961356-519F-4155-B970-643CBAFCDCFE}"/>
              </a:ext>
            </a:extLst>
          </p:cNvPr>
          <p:cNvSpPr txBox="1"/>
          <p:nvPr/>
        </p:nvSpPr>
        <p:spPr>
          <a:xfrm>
            <a:off x="4384516" y="5213073"/>
            <a:ext cx="1013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=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ECF435-D83A-425A-ABEA-021DC57B0108}"/>
              </a:ext>
            </a:extLst>
          </p:cNvPr>
          <p:cNvSpPr/>
          <p:nvPr/>
        </p:nvSpPr>
        <p:spPr>
          <a:xfrm>
            <a:off x="5234514" y="4617946"/>
            <a:ext cx="690372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r0 = (a0 * 2) + (a1 * 3) + (a2 * 1) + (a3 * 1)</a:t>
            </a:r>
            <a:br>
              <a:rPr lang="pt-BR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pt-B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r1 = (a0 * 1) + (a1 * 2) + (a2 * 3) + (a3 * 1)</a:t>
            </a:r>
            <a:br>
              <a:rPr lang="pt-BR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pt-B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r2 = (a0 * 1) + (a1 * 1) + (a2 * 2) + (a3 * 3)</a:t>
            </a:r>
            <a:br>
              <a:rPr lang="pt-BR" altLang="ko-KR" sz="2800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pt-BR" altLang="ko-KR" sz="2800" dirty="0">
                <a:solidFill>
                  <a:srgbClr val="373A3C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r3 = (a0 * 3) + (a1 * 1) + (a2 * 1) + (a3 * 2)</a:t>
            </a:r>
            <a:endParaRPr lang="ko-KR" altLang="en-US" sz="2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8" name="그림 25">
            <a:extLst>
              <a:ext uri="{FF2B5EF4-FFF2-40B4-BE49-F238E27FC236}">
                <a16:creationId xmlns:a16="http://schemas.microsoft.com/office/drawing/2014/main" id="{50E2F0DB-8C62-4C72-BE07-42FBC6D5B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7913" y="774508"/>
            <a:ext cx="706192" cy="70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886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E21AFFC-4F32-45D5-BFCE-CCEC1C6CF2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7" r="13533"/>
          <a:stretch/>
        </p:blipFill>
        <p:spPr>
          <a:xfrm>
            <a:off x="1524020" y="10"/>
            <a:ext cx="9143980" cy="6857990"/>
          </a:xfrm>
          <a:prstGeom prst="rect">
            <a:avLst/>
          </a:prstGeom>
        </p:spPr>
      </p:pic>
      <p:pic>
        <p:nvPicPr>
          <p:cNvPr id="7" name="그림 6" descr="파란색, 보는, 하얀색이(가) 표시된 사진&#10;&#10;자동 생성된 설명">
            <a:extLst>
              <a:ext uri="{FF2B5EF4-FFF2-40B4-BE49-F238E27FC236}">
                <a16:creationId xmlns:a16="http://schemas.microsoft.com/office/drawing/2014/main" id="{3C2E6A3D-0AA8-4CCB-8770-CE869362790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044" y="-212130"/>
            <a:ext cx="10877107" cy="70701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99A959-0CB9-47C4-AA9A-7849477D5120}"/>
              </a:ext>
            </a:extLst>
          </p:cNvPr>
          <p:cNvSpPr txBox="1"/>
          <p:nvPr/>
        </p:nvSpPr>
        <p:spPr>
          <a:xfrm>
            <a:off x="2682949" y="212652"/>
            <a:ext cx="68261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차    </a:t>
            </a:r>
            <a:r>
              <a:rPr lang="en-US" altLang="ko-KR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-</a:t>
            </a:r>
            <a:r>
              <a:rPr lang="ko-KR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   </a:t>
            </a:r>
            <a:r>
              <a:rPr lang="ko-KR" altLang="en-US" sz="6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례</a:t>
            </a:r>
            <a:endParaRPr lang="ko-KR" altLang="en-US" sz="6000" dirty="0">
              <a:solidFill>
                <a:schemeClr val="tx1">
                  <a:lumMod val="85000"/>
                  <a:lumOff val="15000"/>
                </a:scheme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DE9696-E4DF-4A69-AA6B-9D8EC9CECE0E}"/>
              </a:ext>
            </a:extLst>
          </p:cNvPr>
          <p:cNvSpPr txBox="1"/>
          <p:nvPr/>
        </p:nvSpPr>
        <p:spPr>
          <a:xfrm>
            <a:off x="1765765" y="1928770"/>
            <a:ext cx="5622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 지문 고른 이유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DFC179-E923-4742-99B0-74138A37497C}"/>
              </a:ext>
            </a:extLst>
          </p:cNvPr>
          <p:cNvSpPr txBox="1"/>
          <p:nvPr/>
        </p:nvSpPr>
        <p:spPr>
          <a:xfrm>
            <a:off x="4487697" y="3075057"/>
            <a:ext cx="5622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지문 내용 간단히 정리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0077E2-5262-41B3-8BC5-BDB3138B8AAD}"/>
              </a:ext>
            </a:extLst>
          </p:cNvPr>
          <p:cNvSpPr txBox="1"/>
          <p:nvPr/>
        </p:nvSpPr>
        <p:spPr>
          <a:xfrm>
            <a:off x="1937658" y="4433485"/>
            <a:ext cx="56228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AES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알고리즘 개념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B7DED2-3616-4DE1-BAC1-D9589B758E3B}"/>
              </a:ext>
            </a:extLst>
          </p:cNvPr>
          <p:cNvSpPr txBox="1"/>
          <p:nvPr/>
        </p:nvSpPr>
        <p:spPr>
          <a:xfrm>
            <a:off x="4577191" y="5331844"/>
            <a:ext cx="56228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우리 주변의 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AES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알고리즘</a:t>
            </a:r>
          </a:p>
        </p:txBody>
      </p:sp>
    </p:spTree>
    <p:extLst>
      <p:ext uri="{BB962C8B-B14F-4D97-AF65-F5344CB8AC3E}">
        <p14:creationId xmlns:p14="http://schemas.microsoft.com/office/powerpoint/2010/main" val="285704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4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694499" y="2757924"/>
            <a:ext cx="1971688" cy="1555300"/>
            <a:chOff x="208060" y="1482375"/>
            <a:chExt cx="1971688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208060" y="1482375"/>
              <a:ext cx="1971688" cy="1555300"/>
              <a:chOff x="1184441" y="2854959"/>
              <a:chExt cx="1683617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184441" y="3028274"/>
                <a:ext cx="1683617" cy="7095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Mix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Columns</a:t>
                </a:r>
                <a:endParaRPr lang="ko-KR" altLang="en-US" sz="2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08688" y="2509693"/>
              <a:ext cx="1132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pic>
        <p:nvPicPr>
          <p:cNvPr id="21" name="AES Rijndael Cipher - Visualization">
            <a:hlinkClick r:id="" action="ppaction://media"/>
            <a:extLst>
              <a:ext uri="{FF2B5EF4-FFF2-40B4-BE49-F238E27FC236}">
                <a16:creationId xmlns:a16="http://schemas.microsoft.com/office/drawing/2014/main" id="{7C73D98C-A74C-4543-A4E6-B1647D7C748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505" end="93078.655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9995" y="1379286"/>
            <a:ext cx="8554529" cy="481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02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694499" y="2757924"/>
            <a:ext cx="1971688" cy="1555300"/>
            <a:chOff x="208060" y="1482375"/>
            <a:chExt cx="1971688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208060" y="1482375"/>
              <a:ext cx="1971688" cy="1555300"/>
              <a:chOff x="1184441" y="2854959"/>
              <a:chExt cx="1683617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184441" y="2878051"/>
                <a:ext cx="1683617" cy="1024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Add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Round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Key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08688" y="2637488"/>
              <a:ext cx="1132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18A52AC-CDD5-4F92-9CF2-57F7FFC131DB}"/>
              </a:ext>
            </a:extLst>
          </p:cNvPr>
          <p:cNvSpPr txBox="1"/>
          <p:nvPr/>
        </p:nvSpPr>
        <p:spPr>
          <a:xfrm>
            <a:off x="3161780" y="2707059"/>
            <a:ext cx="81304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앞의 </a:t>
            </a:r>
            <a:r>
              <a:rPr lang="en-US" altLang="ko-K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MixColumns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과정을 통해 나온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4x4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행렬과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en-US" altLang="ko-KR" sz="2800" u="sng" dirty="0" err="1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RoundKey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4x4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행렬을 더함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09BBD-4554-4318-945A-0AA84B36040D}"/>
              </a:ext>
            </a:extLst>
          </p:cNvPr>
          <p:cNvSpPr/>
          <p:nvPr/>
        </p:nvSpPr>
        <p:spPr>
          <a:xfrm>
            <a:off x="5004889" y="4011151"/>
            <a:ext cx="47487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넣은 비밀번호에 연관 지어서 </a:t>
            </a:r>
            <a:endParaRPr lang="en-US" altLang="ko-KR" sz="24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 라운드 과정 마다 생성되는 키</a:t>
            </a:r>
            <a:r>
              <a:rPr lang="en-US" altLang="ko-KR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ko-KR" altLang="en-US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 부분은 어려워서 생략함</a:t>
            </a:r>
            <a:r>
              <a:rPr lang="en-US" altLang="ko-KR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9582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694499" y="2757924"/>
            <a:ext cx="1971688" cy="1555300"/>
            <a:chOff x="208060" y="1482375"/>
            <a:chExt cx="1971688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208060" y="1482375"/>
              <a:ext cx="1971688" cy="1555300"/>
              <a:chOff x="1184441" y="2854959"/>
              <a:chExt cx="1683617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184441" y="2878051"/>
                <a:ext cx="1683617" cy="10249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Add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Round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Key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08688" y="2637488"/>
              <a:ext cx="1132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pic>
        <p:nvPicPr>
          <p:cNvPr id="21" name="AES Rijndael Cipher - Visualization">
            <a:hlinkClick r:id="" action="ppaction://media"/>
            <a:extLst>
              <a:ext uri="{FF2B5EF4-FFF2-40B4-BE49-F238E27FC236}">
                <a16:creationId xmlns:a16="http://schemas.microsoft.com/office/drawing/2014/main" id="{62608162-45CB-4370-A177-897B0D36008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3474" end="76562.655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9995" y="1379286"/>
            <a:ext cx="8554529" cy="4811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12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CE39D05-691C-48AE-95B0-2187229AC798}"/>
              </a:ext>
            </a:extLst>
          </p:cNvPr>
          <p:cNvGrpSpPr/>
          <p:nvPr/>
        </p:nvGrpSpPr>
        <p:grpSpPr>
          <a:xfrm>
            <a:off x="675416" y="2757924"/>
            <a:ext cx="1971688" cy="1555300"/>
            <a:chOff x="188977" y="1482375"/>
            <a:chExt cx="1971688" cy="1555300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A9F4CBC-B1AA-4BC5-A58E-95EDB5E4C9EF}"/>
                </a:ext>
              </a:extLst>
            </p:cNvPr>
            <p:cNvGrpSpPr/>
            <p:nvPr/>
          </p:nvGrpSpPr>
          <p:grpSpPr>
            <a:xfrm>
              <a:off x="188977" y="1482375"/>
              <a:ext cx="1971688" cy="1555300"/>
              <a:chOff x="1168146" y="2854959"/>
              <a:chExt cx="1683617" cy="1328065"/>
            </a:xfrm>
            <a:solidFill>
              <a:srgbClr val="7FC3F2"/>
            </a:solidFill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AEA4002-76FE-4F86-AF0F-06673C87AF52}"/>
                  </a:ext>
                </a:extLst>
              </p:cNvPr>
              <p:cNvSpPr/>
              <p:nvPr/>
            </p:nvSpPr>
            <p:spPr>
              <a:xfrm>
                <a:off x="1359750" y="2854959"/>
                <a:ext cx="1328065" cy="13280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4B1A828-6F77-44CE-8043-F270794544A8}"/>
                  </a:ext>
                </a:extLst>
              </p:cNvPr>
              <p:cNvSpPr txBox="1"/>
              <p:nvPr/>
            </p:nvSpPr>
            <p:spPr>
              <a:xfrm>
                <a:off x="1168146" y="3268582"/>
                <a:ext cx="1683617" cy="3942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Output</a:t>
                </a:r>
                <a:endParaRPr lang="ko-KR" altLang="en-US" sz="2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3FC86B-3CD3-473E-A4D9-E8AD6804616D}"/>
                </a:ext>
              </a:extLst>
            </p:cNvPr>
            <p:cNvSpPr txBox="1"/>
            <p:nvPr/>
          </p:nvSpPr>
          <p:spPr>
            <a:xfrm>
              <a:off x="608688" y="2509693"/>
              <a:ext cx="113226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단계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18A52AC-CDD5-4F92-9CF2-57F7FFC131DB}"/>
              </a:ext>
            </a:extLst>
          </p:cNvPr>
          <p:cNvSpPr txBox="1"/>
          <p:nvPr/>
        </p:nvSpPr>
        <p:spPr>
          <a:xfrm>
            <a:off x="3161780" y="2533986"/>
            <a:ext cx="81304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앞의 </a:t>
            </a:r>
            <a:r>
              <a:rPr lang="en-US" altLang="ko-KR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AddRoundKey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과정을 통해 나온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4x4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행렬의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진수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(Hex)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문자를 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진수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(Dec)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변환하여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↓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암호화 한 글이나 파일의 암호를 표시</a:t>
            </a:r>
            <a:endParaRPr lang="en-US" altLang="ko-KR" sz="28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10569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 descr="하늘이(가) 표시된 사진&#10;&#10;자동 생성된 설명">
            <a:extLst>
              <a:ext uri="{FF2B5EF4-FFF2-40B4-BE49-F238E27FC236}">
                <a16:creationId xmlns:a16="http://schemas.microsoft.com/office/drawing/2014/main" id="{136A0548-AB5D-441D-8F73-42EDB8CDC0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 rot="16200000">
            <a:off x="5502413" y="-5502413"/>
            <a:ext cx="1187174" cy="12192000"/>
          </a:xfrm>
          <a:prstGeom prst="rect">
            <a:avLst/>
          </a:prstGeom>
        </p:spPr>
      </p:pic>
      <p:pic>
        <p:nvPicPr>
          <p:cNvPr id="44" name="그림 43" descr="하늘이(가) 표시된 사진&#10;&#10;자동 생성된 설명">
            <a:extLst>
              <a:ext uri="{FF2B5EF4-FFF2-40B4-BE49-F238E27FC236}">
                <a16:creationId xmlns:a16="http://schemas.microsoft.com/office/drawing/2014/main" id="{C26FEE14-1DEA-40A5-B707-64303F764E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43" name="그림 42" descr="하늘이(가) 표시된 사진&#10;&#10;자동 생성된 설명">
            <a:extLst>
              <a:ext uri="{FF2B5EF4-FFF2-40B4-BE49-F238E27FC236}">
                <a16:creationId xmlns:a16="http://schemas.microsoft.com/office/drawing/2014/main" id="{A373B07B-1EAE-4F0E-835D-6776C0A51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9899883-C91A-44DF-9AA8-A5AD5AAE766F}"/>
              </a:ext>
            </a:extLst>
          </p:cNvPr>
          <p:cNvSpPr/>
          <p:nvPr/>
        </p:nvSpPr>
        <p:spPr>
          <a:xfrm>
            <a:off x="5982863" y="110836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036CB1-A834-41F7-822A-6EC4DECC9DA4}"/>
              </a:ext>
            </a:extLst>
          </p:cNvPr>
          <p:cNvSpPr txBox="1"/>
          <p:nvPr/>
        </p:nvSpPr>
        <p:spPr>
          <a:xfrm>
            <a:off x="1191317" y="354872"/>
            <a:ext cx="5899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 주변의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EFCC342-7B1A-43FB-82CB-00507086FE24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EABB95-E088-494D-BEB5-ADC7D04CB5B1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FD1106A-8284-49F2-BA5E-4CAA07508160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F2DA633-44F1-4B64-8607-A704D5A9B7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63" y="1073526"/>
            <a:ext cx="3912073" cy="391207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171B3C0-6D8A-4851-9137-7E9AEF580466}"/>
              </a:ext>
            </a:extLst>
          </p:cNvPr>
          <p:cNvSpPr txBox="1"/>
          <p:nvPr/>
        </p:nvSpPr>
        <p:spPr>
          <a:xfrm>
            <a:off x="4917631" y="4795952"/>
            <a:ext cx="23567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E S</a:t>
            </a:r>
            <a:endParaRPr lang="ko-KR" altLang="en-US" sz="7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09111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 descr="하늘이(가) 표시된 사진&#10;&#10;자동 생성된 설명">
            <a:extLst>
              <a:ext uri="{FF2B5EF4-FFF2-40B4-BE49-F238E27FC236}">
                <a16:creationId xmlns:a16="http://schemas.microsoft.com/office/drawing/2014/main" id="{136A0548-AB5D-441D-8F73-42EDB8CDC0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 rot="16200000">
            <a:off x="5502413" y="-5502413"/>
            <a:ext cx="1187174" cy="12192000"/>
          </a:xfrm>
          <a:prstGeom prst="rect">
            <a:avLst/>
          </a:prstGeom>
        </p:spPr>
      </p:pic>
      <p:pic>
        <p:nvPicPr>
          <p:cNvPr id="44" name="그림 43" descr="하늘이(가) 표시된 사진&#10;&#10;자동 생성된 설명">
            <a:extLst>
              <a:ext uri="{FF2B5EF4-FFF2-40B4-BE49-F238E27FC236}">
                <a16:creationId xmlns:a16="http://schemas.microsoft.com/office/drawing/2014/main" id="{C26FEE14-1DEA-40A5-B707-64303F764E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43" name="그림 42" descr="하늘이(가) 표시된 사진&#10;&#10;자동 생성된 설명">
            <a:extLst>
              <a:ext uri="{FF2B5EF4-FFF2-40B4-BE49-F238E27FC236}">
                <a16:creationId xmlns:a16="http://schemas.microsoft.com/office/drawing/2014/main" id="{A373B07B-1EAE-4F0E-835D-6776C0A51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9899883-C91A-44DF-9AA8-A5AD5AAE766F}"/>
              </a:ext>
            </a:extLst>
          </p:cNvPr>
          <p:cNvSpPr/>
          <p:nvPr/>
        </p:nvSpPr>
        <p:spPr>
          <a:xfrm>
            <a:off x="5982863" y="110836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036CB1-A834-41F7-822A-6EC4DECC9DA4}"/>
              </a:ext>
            </a:extLst>
          </p:cNvPr>
          <p:cNvSpPr txBox="1"/>
          <p:nvPr/>
        </p:nvSpPr>
        <p:spPr>
          <a:xfrm>
            <a:off x="1191317" y="354872"/>
            <a:ext cx="5899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 주변의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EFCC342-7B1A-43FB-82CB-00507086FE24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EABB95-E088-494D-BEB5-ADC7D04CB5B1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FD1106A-8284-49F2-BA5E-4CAA07508160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4" name="그림 3" descr="실내, 사람, 남자, 벽이(가) 표시된 사진&#10;&#10;자동 생성된 설명">
            <a:extLst>
              <a:ext uri="{FF2B5EF4-FFF2-40B4-BE49-F238E27FC236}">
                <a16:creationId xmlns:a16="http://schemas.microsoft.com/office/drawing/2014/main" id="{B5103938-93DA-49FD-A979-9BF4841326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52544">
            <a:off x="3371994" y="1036640"/>
            <a:ext cx="6582694" cy="550621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5038096-BAF0-499A-9A3F-43F6AE2229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33984">
            <a:off x="197739" y="2636805"/>
            <a:ext cx="8302871" cy="1152449"/>
          </a:xfrm>
          <a:prstGeom prst="rect">
            <a:avLst/>
          </a:prstGeom>
        </p:spPr>
      </p:pic>
      <p:pic>
        <p:nvPicPr>
          <p:cNvPr id="10" name="그림 9" descr="개체이(가) 표시된 사진&#10;&#10;자동 생성된 설명">
            <a:extLst>
              <a:ext uri="{FF2B5EF4-FFF2-40B4-BE49-F238E27FC236}">
                <a16:creationId xmlns:a16="http://schemas.microsoft.com/office/drawing/2014/main" id="{26282FF0-1B7B-4040-BA5A-BDA8A97330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80120">
            <a:off x="2687726" y="3943784"/>
            <a:ext cx="7425976" cy="96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2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 descr="하늘이(가) 표시된 사진&#10;&#10;자동 생성된 설명">
            <a:extLst>
              <a:ext uri="{FF2B5EF4-FFF2-40B4-BE49-F238E27FC236}">
                <a16:creationId xmlns:a16="http://schemas.microsoft.com/office/drawing/2014/main" id="{136A0548-AB5D-441D-8F73-42EDB8CDC0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 rot="16200000">
            <a:off x="5502413" y="-5502413"/>
            <a:ext cx="1187174" cy="12192000"/>
          </a:xfrm>
          <a:prstGeom prst="rect">
            <a:avLst/>
          </a:prstGeom>
        </p:spPr>
      </p:pic>
      <p:pic>
        <p:nvPicPr>
          <p:cNvPr id="44" name="그림 43" descr="하늘이(가) 표시된 사진&#10;&#10;자동 생성된 설명">
            <a:extLst>
              <a:ext uri="{FF2B5EF4-FFF2-40B4-BE49-F238E27FC236}">
                <a16:creationId xmlns:a16="http://schemas.microsoft.com/office/drawing/2014/main" id="{C26FEE14-1DEA-40A5-B707-64303F764E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43" name="그림 42" descr="하늘이(가) 표시된 사진&#10;&#10;자동 생성된 설명">
            <a:extLst>
              <a:ext uri="{FF2B5EF4-FFF2-40B4-BE49-F238E27FC236}">
                <a16:creationId xmlns:a16="http://schemas.microsoft.com/office/drawing/2014/main" id="{A373B07B-1EAE-4F0E-835D-6776C0A51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9899883-C91A-44DF-9AA8-A5AD5AAE766F}"/>
              </a:ext>
            </a:extLst>
          </p:cNvPr>
          <p:cNvSpPr/>
          <p:nvPr/>
        </p:nvSpPr>
        <p:spPr>
          <a:xfrm>
            <a:off x="5982863" y="110836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036CB1-A834-41F7-822A-6EC4DECC9DA4}"/>
              </a:ext>
            </a:extLst>
          </p:cNvPr>
          <p:cNvSpPr txBox="1"/>
          <p:nvPr/>
        </p:nvSpPr>
        <p:spPr>
          <a:xfrm>
            <a:off x="1191317" y="354872"/>
            <a:ext cx="5899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 주변의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EFCC342-7B1A-43FB-82CB-00507086FE24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EABB95-E088-494D-BEB5-ADC7D04CB5B1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FD1106A-8284-49F2-BA5E-4CAA07508160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4F76D5-9A6C-4F64-8C60-0F2EE569B6BC}"/>
              </a:ext>
            </a:extLst>
          </p:cNvPr>
          <p:cNvSpPr txBox="1"/>
          <p:nvPr/>
        </p:nvSpPr>
        <p:spPr>
          <a:xfrm>
            <a:off x="2953153" y="1748412"/>
            <a:ext cx="62856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AES Algorithm</a:t>
            </a:r>
            <a:endParaRPr lang="ko-KR" altLang="en-US" sz="7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198D5D-9497-4C8F-B2BB-6ADB7DBA0679}"/>
              </a:ext>
            </a:extLst>
          </p:cNvPr>
          <p:cNvSpPr txBox="1"/>
          <p:nvPr/>
        </p:nvSpPr>
        <p:spPr>
          <a:xfrm>
            <a:off x="5726347" y="3309095"/>
            <a:ext cx="7393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×</a:t>
            </a:r>
            <a:endParaRPr lang="ko-KR" altLang="en-US" sz="7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CA8971-CE30-4D7B-9F08-80D004B0F669}"/>
              </a:ext>
            </a:extLst>
          </p:cNvPr>
          <p:cNvSpPr txBox="1"/>
          <p:nvPr/>
        </p:nvSpPr>
        <p:spPr>
          <a:xfrm>
            <a:off x="3225808" y="4623692"/>
            <a:ext cx="56267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Ransomware</a:t>
            </a:r>
          </a:p>
        </p:txBody>
      </p:sp>
    </p:spTree>
    <p:extLst>
      <p:ext uri="{BB962C8B-B14F-4D97-AF65-F5344CB8AC3E}">
        <p14:creationId xmlns:p14="http://schemas.microsoft.com/office/powerpoint/2010/main" val="16330662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하늘이(가) 표시된 사진&#10;&#10;자동 생성된 설명">
            <a:extLst>
              <a:ext uri="{FF2B5EF4-FFF2-40B4-BE49-F238E27FC236}">
                <a16:creationId xmlns:a16="http://schemas.microsoft.com/office/drawing/2014/main" id="{2E6FD094-3450-40CC-B9FB-C1E70D17EB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3" t="-303" r="-152" b="-303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0464AB-0878-4288-BFE7-DA322C87AF7D}"/>
              </a:ext>
            </a:extLst>
          </p:cNvPr>
          <p:cNvSpPr txBox="1"/>
          <p:nvPr/>
        </p:nvSpPr>
        <p:spPr>
          <a:xfrm>
            <a:off x="2874335" y="749295"/>
            <a:ext cx="68261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 h a n k Y o u</a:t>
            </a:r>
            <a:endParaRPr lang="ko-KR" altLang="en-US" sz="6000" dirty="0">
              <a:solidFill>
                <a:srgbClr val="FFFF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36A2C6-5BD7-48A0-958D-C89C9FFD9CFA}"/>
              </a:ext>
            </a:extLst>
          </p:cNvPr>
          <p:cNvSpPr txBox="1"/>
          <p:nvPr/>
        </p:nvSpPr>
        <p:spPr>
          <a:xfrm>
            <a:off x="2789274" y="5284242"/>
            <a:ext cx="68261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3 6 2 2 </a:t>
            </a:r>
            <a:r>
              <a:rPr lang="ko-KR" altLang="en-US" sz="4400" dirty="0">
                <a:solidFill>
                  <a:srgbClr val="FFFF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이 규 하</a:t>
            </a:r>
          </a:p>
        </p:txBody>
      </p:sp>
    </p:spTree>
    <p:extLst>
      <p:ext uri="{BB962C8B-B14F-4D97-AF65-F5344CB8AC3E}">
        <p14:creationId xmlns:p14="http://schemas.microsoft.com/office/powerpoint/2010/main" val="1240346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E88C56-561D-4B40-B625-2FE46D4F8DFA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B6A601F-E1BE-405D-9511-0D0C500E8249}"/>
              </a:ext>
            </a:extLst>
          </p:cNvPr>
          <p:cNvGrpSpPr/>
          <p:nvPr/>
        </p:nvGrpSpPr>
        <p:grpSpPr>
          <a:xfrm>
            <a:off x="1187111" y="4483220"/>
            <a:ext cx="3726295" cy="1107996"/>
            <a:chOff x="4312384" y="3660209"/>
            <a:chExt cx="3322974" cy="110799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F8D044B-CAE2-46B0-8DCF-46A9E81C4B2B}"/>
                </a:ext>
              </a:extLst>
            </p:cNvPr>
            <p:cNvSpPr txBox="1"/>
            <p:nvPr/>
          </p:nvSpPr>
          <p:spPr>
            <a:xfrm>
              <a:off x="4442850" y="3759260"/>
              <a:ext cx="31925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컴퓨터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공학자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242664E-9326-4F52-80A8-49809259DFA8}"/>
                </a:ext>
              </a:extLst>
            </p:cNvPr>
            <p:cNvSpPr txBox="1"/>
            <p:nvPr/>
          </p:nvSpPr>
          <p:spPr>
            <a:xfrm>
              <a:off x="4312384" y="3660209"/>
              <a:ext cx="32170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600" b="1" dirty="0">
                  <a:solidFill>
                    <a:schemeClr val="bg1">
                      <a:alpha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“</a:t>
              </a:r>
              <a:endParaRPr lang="ko-KR" altLang="en-US" sz="6600" b="1" dirty="0">
                <a:solidFill>
                  <a:schemeClr val="bg1">
                    <a:alpha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4E8949F-9587-4473-AAC8-58E29D3118CE}"/>
                </a:ext>
              </a:extLst>
            </p:cNvPr>
            <p:cNvSpPr txBox="1"/>
            <p:nvPr/>
          </p:nvSpPr>
          <p:spPr>
            <a:xfrm>
              <a:off x="7313652" y="3660209"/>
              <a:ext cx="32170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600" b="1" dirty="0">
                  <a:solidFill>
                    <a:schemeClr val="bg1">
                      <a:alpha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”</a:t>
              </a:r>
              <a:endParaRPr lang="ko-KR" altLang="en-US" sz="6600" b="1" dirty="0">
                <a:solidFill>
                  <a:schemeClr val="bg1">
                    <a:alpha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DA52F8D-C977-472F-B803-6EFA3B8A699B}"/>
              </a:ext>
            </a:extLst>
          </p:cNvPr>
          <p:cNvSpPr txBox="1"/>
          <p:nvPr/>
        </p:nvSpPr>
        <p:spPr>
          <a:xfrm>
            <a:off x="1623045" y="5310565"/>
            <a:ext cx="303480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개념에 대한 설명을 넣어주세요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C4A0D7-049F-44F7-B270-60ECD3AF60C7}"/>
              </a:ext>
            </a:extLst>
          </p:cNvPr>
          <p:cNvSpPr txBox="1"/>
          <p:nvPr/>
        </p:nvSpPr>
        <p:spPr>
          <a:xfrm>
            <a:off x="1191318" y="354872"/>
            <a:ext cx="2973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왜 이 지문을 골랐을까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7A460EE-9EAD-4D0C-BBD0-3630D853539E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A270C50-4614-4248-A465-974409FC45D1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58C1A4-CA07-44A7-96A7-A37D647B596C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5AFC149-3C1B-418C-8E0B-00E416EE7B10}"/>
              </a:ext>
            </a:extLst>
          </p:cNvPr>
          <p:cNvSpPr txBox="1"/>
          <p:nvPr/>
        </p:nvSpPr>
        <p:spPr>
          <a:xfrm>
            <a:off x="5750343" y="4621719"/>
            <a:ext cx="1061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spc="-3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&gt;&gt;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7CFA43E-546A-474D-B902-D9207D96C087}"/>
              </a:ext>
            </a:extLst>
          </p:cNvPr>
          <p:cNvGrpSpPr/>
          <p:nvPr/>
        </p:nvGrpSpPr>
        <p:grpSpPr>
          <a:xfrm>
            <a:off x="7055869" y="4483220"/>
            <a:ext cx="4172506" cy="1107996"/>
            <a:chOff x="4113429" y="3660209"/>
            <a:chExt cx="3720889" cy="110799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B487351-E81A-4A49-8D78-0A7ACB523993}"/>
                </a:ext>
              </a:extLst>
            </p:cNvPr>
            <p:cNvSpPr txBox="1"/>
            <p:nvPr/>
          </p:nvSpPr>
          <p:spPr>
            <a:xfrm>
              <a:off x="4442850" y="3759260"/>
              <a:ext cx="31925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6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정보 보안 </a:t>
              </a:r>
              <a:r>
                <a:rPr lang="ko-KR" altLang="en-US" sz="360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전문가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1777D83-D6FA-4B85-9F89-D48B93B606DF}"/>
                </a:ext>
              </a:extLst>
            </p:cNvPr>
            <p:cNvSpPr txBox="1"/>
            <p:nvPr/>
          </p:nvSpPr>
          <p:spPr>
            <a:xfrm>
              <a:off x="4113429" y="3660209"/>
              <a:ext cx="32170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600" b="1" dirty="0">
                  <a:solidFill>
                    <a:schemeClr val="bg1">
                      <a:alpha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“</a:t>
              </a:r>
              <a:endParaRPr lang="ko-KR" altLang="en-US" sz="6600" b="1" dirty="0">
                <a:solidFill>
                  <a:schemeClr val="bg1">
                    <a:alpha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B84E232-E6C4-482F-AA92-F237B98CB489}"/>
                </a:ext>
              </a:extLst>
            </p:cNvPr>
            <p:cNvSpPr txBox="1"/>
            <p:nvPr/>
          </p:nvSpPr>
          <p:spPr>
            <a:xfrm>
              <a:off x="7512612" y="3660209"/>
              <a:ext cx="321706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600" b="1" dirty="0">
                  <a:solidFill>
                    <a:schemeClr val="bg1">
                      <a:alpha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”</a:t>
              </a:r>
              <a:endParaRPr lang="ko-KR" altLang="en-US" sz="6600" b="1" dirty="0">
                <a:solidFill>
                  <a:schemeClr val="bg1">
                    <a:alpha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7DA0B8C-9944-44A6-A835-13056114478C}"/>
              </a:ext>
            </a:extLst>
          </p:cNvPr>
          <p:cNvSpPr txBox="1"/>
          <p:nvPr/>
        </p:nvSpPr>
        <p:spPr>
          <a:xfrm>
            <a:off x="7714908" y="5310565"/>
            <a:ext cx="303480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개념에 대한 설명을 넣어주세요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1EFC3C-052E-455D-B34F-073412D3BA19}"/>
              </a:ext>
            </a:extLst>
          </p:cNvPr>
          <p:cNvSpPr txBox="1"/>
          <p:nvPr/>
        </p:nvSpPr>
        <p:spPr>
          <a:xfrm>
            <a:off x="5784825" y="5341505"/>
            <a:ext cx="5693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확장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376FF2D-AFD9-4291-9614-7550142F7C17}"/>
              </a:ext>
            </a:extLst>
          </p:cNvPr>
          <p:cNvSpPr txBox="1"/>
          <p:nvPr/>
        </p:nvSpPr>
        <p:spPr>
          <a:xfrm>
            <a:off x="1173563" y="2113340"/>
            <a:ext cx="17299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위기관리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F111B6F-2A52-464C-82EB-412F9AF7155A}"/>
              </a:ext>
            </a:extLst>
          </p:cNvPr>
          <p:cNvSpPr txBox="1"/>
          <p:nvPr/>
        </p:nvSpPr>
        <p:spPr>
          <a:xfrm>
            <a:off x="1193883" y="2638910"/>
            <a:ext cx="1667444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Crisis Management</a:t>
            </a:r>
            <a:endParaRPr lang="ko-KR" altLang="en-US" sz="13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9A2C1D-D120-4693-B37E-ED067AFF0089}"/>
              </a:ext>
            </a:extLst>
          </p:cNvPr>
          <p:cNvSpPr txBox="1"/>
          <p:nvPr/>
        </p:nvSpPr>
        <p:spPr>
          <a:xfrm>
            <a:off x="3018147" y="2144117"/>
            <a:ext cx="80730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기업이나 조직에서 대내외적으로 예상되는 주요 위기들을 파악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위기들에 대해 사전준비 및 대처하는 과정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더불어 위기를 예방하고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위기 발생시 이를 극복하는 위한 경영활동</a:t>
            </a:r>
          </a:p>
        </p:txBody>
      </p:sp>
    </p:spTree>
    <p:extLst>
      <p:ext uri="{BB962C8B-B14F-4D97-AF65-F5344CB8AC3E}">
        <p14:creationId xmlns:p14="http://schemas.microsoft.com/office/powerpoint/2010/main" val="732312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 descr="하늘이(가) 표시된 사진&#10;&#10;자동 생성된 설명">
            <a:extLst>
              <a:ext uri="{FF2B5EF4-FFF2-40B4-BE49-F238E27FC236}">
                <a16:creationId xmlns:a16="http://schemas.microsoft.com/office/drawing/2014/main" id="{208E49C6-0C11-4E99-8957-F2DFB1CE52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22" name="그림 21" descr="하늘이(가) 표시된 사진&#10;&#10;자동 생성된 설명">
            <a:extLst>
              <a:ext uri="{FF2B5EF4-FFF2-40B4-BE49-F238E27FC236}">
                <a16:creationId xmlns:a16="http://schemas.microsoft.com/office/drawing/2014/main" id="{7572FD7D-B0FA-4CF4-88DA-361EE3E5C6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6C102FF7-CCDE-4DA1-9EED-42927AFB7936}"/>
              </a:ext>
            </a:extLst>
          </p:cNvPr>
          <p:cNvSpPr/>
          <p:nvPr/>
        </p:nvSpPr>
        <p:spPr>
          <a:xfrm>
            <a:off x="-2821" y="1193826"/>
            <a:ext cx="5983671" cy="5673699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6688B9EF-018E-410B-9646-C5C7DAD06E9B}"/>
              </a:ext>
            </a:extLst>
          </p:cNvPr>
          <p:cNvSpPr/>
          <p:nvPr/>
        </p:nvSpPr>
        <p:spPr>
          <a:xfrm>
            <a:off x="5982863" y="9525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16D4D40-C416-4BC7-9B44-055E993858C6}"/>
              </a:ext>
            </a:extLst>
          </p:cNvPr>
          <p:cNvSpPr/>
          <p:nvPr/>
        </p:nvSpPr>
        <p:spPr>
          <a:xfrm>
            <a:off x="0" y="-11183"/>
            <a:ext cx="12192000" cy="1196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0BEE369-8301-413B-9956-6B35D1C1C5A2}"/>
              </a:ext>
            </a:extLst>
          </p:cNvPr>
          <p:cNvGrpSpPr/>
          <p:nvPr/>
        </p:nvGrpSpPr>
        <p:grpSpPr>
          <a:xfrm>
            <a:off x="1220231" y="2717817"/>
            <a:ext cx="2178508" cy="2178508"/>
            <a:chOff x="1362398" y="1719345"/>
            <a:chExt cx="1328065" cy="1328065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7A81F102-76A2-43B5-B4A3-BBE8350E6D45}"/>
                </a:ext>
              </a:extLst>
            </p:cNvPr>
            <p:cNvSpPr/>
            <p:nvPr/>
          </p:nvSpPr>
          <p:spPr>
            <a:xfrm>
              <a:off x="1362398" y="1719345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DABC416-0505-4DE4-8F65-7B7A6BB617B2}"/>
                </a:ext>
              </a:extLst>
            </p:cNvPr>
            <p:cNvSpPr txBox="1"/>
            <p:nvPr/>
          </p:nvSpPr>
          <p:spPr>
            <a:xfrm>
              <a:off x="1444134" y="2029557"/>
              <a:ext cx="1113255" cy="5065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Symmetric</a:t>
              </a:r>
            </a:p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 Key </a:t>
              </a:r>
              <a:endParaRPr lang="ko-KR" altLang="en-US" sz="2400" dirty="0">
                <a:solidFill>
                  <a:srgbClr val="7FC3F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64F421C-1853-4DC3-A104-223807812C53}"/>
                </a:ext>
              </a:extLst>
            </p:cNvPr>
            <p:cNvSpPr txBox="1"/>
            <p:nvPr/>
          </p:nvSpPr>
          <p:spPr>
            <a:xfrm>
              <a:off x="1573182" y="2543270"/>
              <a:ext cx="904128" cy="24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대칭 키 방식</a:t>
              </a: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DE9ACF9-B9FA-4618-A752-EC9AE024A6D2}"/>
              </a:ext>
            </a:extLst>
          </p:cNvPr>
          <p:cNvGrpSpPr/>
          <p:nvPr/>
        </p:nvGrpSpPr>
        <p:grpSpPr>
          <a:xfrm>
            <a:off x="4874112" y="2713270"/>
            <a:ext cx="2432820" cy="2178508"/>
            <a:chOff x="1284881" y="1652542"/>
            <a:chExt cx="1483099" cy="1328065"/>
          </a:xfrm>
        </p:grpSpPr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79A4314E-3CFA-4A74-B6F8-275F634DAD0C}"/>
                </a:ext>
              </a:extLst>
            </p:cNvPr>
            <p:cNvSpPr/>
            <p:nvPr/>
          </p:nvSpPr>
          <p:spPr>
            <a:xfrm>
              <a:off x="1362398" y="1652542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1F835A0-0C06-4715-B30A-C8683DFDC874}"/>
                </a:ext>
              </a:extLst>
            </p:cNvPr>
            <p:cNvSpPr txBox="1"/>
            <p:nvPr/>
          </p:nvSpPr>
          <p:spPr>
            <a:xfrm>
              <a:off x="1424899" y="1857322"/>
              <a:ext cx="1200970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Public</a:t>
              </a:r>
            </a:p>
            <a:p>
              <a:pPr algn="ctr"/>
              <a:r>
                <a:rPr lang="en-US" altLang="ko-KR" sz="2800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Key</a:t>
              </a:r>
              <a:endParaRPr lang="ko-KR" altLang="en-US" sz="2800" dirty="0">
                <a:solidFill>
                  <a:srgbClr val="7FC3F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12351B8-F26E-46B2-B6FA-FCAE49CD377F}"/>
                </a:ext>
              </a:extLst>
            </p:cNvPr>
            <p:cNvSpPr txBox="1"/>
            <p:nvPr/>
          </p:nvSpPr>
          <p:spPr>
            <a:xfrm>
              <a:off x="1284881" y="2473206"/>
              <a:ext cx="14830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공개 키 방식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589E1D45-8986-44B0-A76E-F0C99394D10B}"/>
              </a:ext>
            </a:extLst>
          </p:cNvPr>
          <p:cNvGrpSpPr/>
          <p:nvPr/>
        </p:nvGrpSpPr>
        <p:grpSpPr>
          <a:xfrm>
            <a:off x="8425465" y="2713270"/>
            <a:ext cx="2869319" cy="2178508"/>
            <a:chOff x="1151831" y="4862710"/>
            <a:chExt cx="1749198" cy="1328065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22CE3E94-2F7E-4515-A8AA-40D1F81E4C44}"/>
                </a:ext>
              </a:extLst>
            </p:cNvPr>
            <p:cNvSpPr/>
            <p:nvPr/>
          </p:nvSpPr>
          <p:spPr>
            <a:xfrm>
              <a:off x="1362398" y="4862710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1CCDE46-FE74-479A-A028-E58EE85010C0}"/>
                </a:ext>
              </a:extLst>
            </p:cNvPr>
            <p:cNvSpPr txBox="1"/>
            <p:nvPr/>
          </p:nvSpPr>
          <p:spPr>
            <a:xfrm>
              <a:off x="1151831" y="5111244"/>
              <a:ext cx="174919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Quantum</a:t>
              </a:r>
            </a:p>
            <a:p>
              <a:pPr algn="ctr"/>
              <a:r>
                <a:rPr lang="en-US" altLang="ko-KR" sz="2400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Encryption</a:t>
              </a:r>
              <a:endParaRPr lang="ko-KR" altLang="en-US" sz="2400" dirty="0">
                <a:solidFill>
                  <a:srgbClr val="7FC3F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4A2CFE3-A17D-467A-85AF-364EB5E6BA18}"/>
                </a:ext>
              </a:extLst>
            </p:cNvPr>
            <p:cNvSpPr txBox="1"/>
            <p:nvPr/>
          </p:nvSpPr>
          <p:spPr>
            <a:xfrm>
              <a:off x="1268049" y="5705311"/>
              <a:ext cx="1560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양자 암호 통신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ADAB7EFC-1230-49D2-9C5A-A461C1C97033}"/>
              </a:ext>
            </a:extLst>
          </p:cNvPr>
          <p:cNvSpPr txBox="1"/>
          <p:nvPr/>
        </p:nvSpPr>
        <p:spPr>
          <a:xfrm>
            <a:off x="1191318" y="354872"/>
            <a:ext cx="2973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지문 내용 간단히 정리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900D9914-66F3-4E71-B745-2124765B0EAB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74F1F07-C47A-4A6A-AD22-40360F30AA6E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2F3D296-F49C-48C1-9004-F0EACA28A7B6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7148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하늘이(가) 표시된 사진&#10;&#10;자동 생성된 설명">
            <a:extLst>
              <a:ext uri="{FF2B5EF4-FFF2-40B4-BE49-F238E27FC236}">
                <a16:creationId xmlns:a16="http://schemas.microsoft.com/office/drawing/2014/main" id="{1F763136-2BE1-4A35-B2BC-CC003F3745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3" name="그림 2" descr="하늘이(가) 표시된 사진&#10;&#10;자동 생성된 설명">
            <a:extLst>
              <a:ext uri="{FF2B5EF4-FFF2-40B4-BE49-F238E27FC236}">
                <a16:creationId xmlns:a16="http://schemas.microsoft.com/office/drawing/2014/main" id="{1F054294-1683-4C2F-A8F0-5EE1AB599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6688B9EF-018E-410B-9646-C5C7DAD06E9B}"/>
              </a:ext>
            </a:extLst>
          </p:cNvPr>
          <p:cNvSpPr/>
          <p:nvPr/>
        </p:nvSpPr>
        <p:spPr>
          <a:xfrm>
            <a:off x="5999345" y="-11183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0061121-528C-4C05-A960-8703F8345B94}"/>
              </a:ext>
            </a:extLst>
          </p:cNvPr>
          <p:cNvGrpSpPr/>
          <p:nvPr/>
        </p:nvGrpSpPr>
        <p:grpSpPr>
          <a:xfrm>
            <a:off x="1306836" y="1719345"/>
            <a:ext cx="1412566" cy="1328065"/>
            <a:chOff x="1306836" y="1719345"/>
            <a:chExt cx="1412566" cy="13280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6BCB043-E1B2-48C8-B59B-12B05181E59A}"/>
                </a:ext>
              </a:extLst>
            </p:cNvPr>
            <p:cNvSpPr/>
            <p:nvPr/>
          </p:nvSpPr>
          <p:spPr>
            <a:xfrm>
              <a:off x="1362398" y="1719345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D1BE346-6219-4E75-9C51-A81005A7C941}"/>
                </a:ext>
              </a:extLst>
            </p:cNvPr>
            <p:cNvSpPr txBox="1"/>
            <p:nvPr/>
          </p:nvSpPr>
          <p:spPr>
            <a:xfrm>
              <a:off x="1306836" y="1944109"/>
              <a:ext cx="14125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Symmetric</a:t>
              </a:r>
            </a:p>
            <a:p>
              <a:pPr algn="ctr"/>
              <a:r>
                <a:rPr lang="en-US" altLang="ko-KR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 Key </a:t>
              </a:r>
              <a:endParaRPr lang="ko-KR" altLang="en-US" dirty="0">
                <a:solidFill>
                  <a:srgbClr val="7FC3F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C9CE003-17FA-4EF9-A914-0AB78B3D270F}"/>
                </a:ext>
              </a:extLst>
            </p:cNvPr>
            <p:cNvSpPr txBox="1"/>
            <p:nvPr/>
          </p:nvSpPr>
          <p:spPr>
            <a:xfrm>
              <a:off x="1437165" y="2544342"/>
              <a:ext cx="12170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대칭 키 방식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700D28-BBC1-4277-A261-D8835F9C3F08}"/>
              </a:ext>
            </a:extLst>
          </p:cNvPr>
          <p:cNvSpPr txBox="1"/>
          <p:nvPr/>
        </p:nvSpPr>
        <p:spPr>
          <a:xfrm>
            <a:off x="2922220" y="1530765"/>
            <a:ext cx="9007594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하나의 비밀키를 양쪽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(client &amp; server)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모두 같이 사용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 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암호화와 복호화에 사용하는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키가 같은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암호화 알고리즘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공개키와 비밀키를 별도로 가지는 것과 구별되는데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이와 비교하면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계산속도가 빠르다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장점 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비밀키 하나만 알아내면 암호화된 내용을 해독 가능 →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해커로부터 안전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X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16D4D40-C416-4BC7-9B44-055E993858C6}"/>
              </a:ext>
            </a:extLst>
          </p:cNvPr>
          <p:cNvSpPr/>
          <p:nvPr/>
        </p:nvSpPr>
        <p:spPr>
          <a:xfrm>
            <a:off x="0" y="-11183"/>
            <a:ext cx="12192000" cy="1196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E25A6A-2CFC-445C-A125-C351E8086FB5}"/>
              </a:ext>
            </a:extLst>
          </p:cNvPr>
          <p:cNvSpPr txBox="1"/>
          <p:nvPr/>
        </p:nvSpPr>
        <p:spPr>
          <a:xfrm>
            <a:off x="1191318" y="354872"/>
            <a:ext cx="2973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지문 내용 간단히 정리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4D630A8-71D3-4B10-8DB1-E3C2D943F2F5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2029788-6B1F-46A9-8EB9-00DC03FADA74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762E9E-D5BA-4893-A153-969928775BD3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1112949-74BC-4CE7-BDC9-FA9F0E3B4C8A}"/>
              </a:ext>
            </a:extLst>
          </p:cNvPr>
          <p:cNvGrpSpPr/>
          <p:nvPr/>
        </p:nvGrpSpPr>
        <p:grpSpPr>
          <a:xfrm>
            <a:off x="2719402" y="3711532"/>
            <a:ext cx="9151296" cy="2784383"/>
            <a:chOff x="1622328" y="3711532"/>
            <a:chExt cx="9151296" cy="2784383"/>
          </a:xfrm>
        </p:grpSpPr>
        <p:pic>
          <p:nvPicPr>
            <p:cNvPr id="5" name="그림 4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8296B51C-1B38-4455-8C4E-ED472CC129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61" t="34932" r="1100" b="18700"/>
            <a:stretch/>
          </p:blipFill>
          <p:spPr>
            <a:xfrm>
              <a:off x="1622328" y="3711532"/>
              <a:ext cx="9151296" cy="2784383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A88B7DC3-53E9-41C1-AEF1-9EA8784B05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6255" y="4787636"/>
              <a:ext cx="455208" cy="454320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665BF9B-8AAF-4BEE-BC14-30A477183639}"/>
              </a:ext>
            </a:extLst>
          </p:cNvPr>
          <p:cNvSpPr txBox="1"/>
          <p:nvPr/>
        </p:nvSpPr>
        <p:spPr>
          <a:xfrm>
            <a:off x="-164661" y="3610120"/>
            <a:ext cx="2763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사용 예 </a:t>
            </a:r>
            <a:r>
              <a:rPr lang="en-US" altLang="ko-KR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</a:p>
          <a:p>
            <a:pPr algn="r"/>
            <a:r>
              <a:rPr lang="en-US" altLang="ko-KR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AES</a:t>
            </a:r>
            <a:r>
              <a:rPr lang="ko-KR" altLang="en-US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Algorithm</a:t>
            </a:r>
            <a:endParaRPr lang="ko-KR" altLang="en-US" i="1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7949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하늘이(가) 표시된 사진&#10;&#10;자동 생성된 설명">
            <a:extLst>
              <a:ext uri="{FF2B5EF4-FFF2-40B4-BE49-F238E27FC236}">
                <a16:creationId xmlns:a16="http://schemas.microsoft.com/office/drawing/2014/main" id="{1F763136-2BE1-4A35-B2BC-CC003F3745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3" name="그림 2" descr="하늘이(가) 표시된 사진&#10;&#10;자동 생성된 설명">
            <a:extLst>
              <a:ext uri="{FF2B5EF4-FFF2-40B4-BE49-F238E27FC236}">
                <a16:creationId xmlns:a16="http://schemas.microsoft.com/office/drawing/2014/main" id="{1F054294-1683-4C2F-A8F0-5EE1AB599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6688B9EF-018E-410B-9646-C5C7DAD06E9B}"/>
              </a:ext>
            </a:extLst>
          </p:cNvPr>
          <p:cNvSpPr/>
          <p:nvPr/>
        </p:nvSpPr>
        <p:spPr>
          <a:xfrm>
            <a:off x="5982863" y="0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6D05A14-3442-4B2F-9172-4E52FBD3AF57}"/>
              </a:ext>
            </a:extLst>
          </p:cNvPr>
          <p:cNvGrpSpPr/>
          <p:nvPr/>
        </p:nvGrpSpPr>
        <p:grpSpPr>
          <a:xfrm>
            <a:off x="1362398" y="1652542"/>
            <a:ext cx="1328065" cy="1328065"/>
            <a:chOff x="1362398" y="1652542"/>
            <a:chExt cx="1328065" cy="1328065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66BFB5D-E747-4868-9027-12EAE69EF066}"/>
                </a:ext>
              </a:extLst>
            </p:cNvPr>
            <p:cNvSpPr/>
            <p:nvPr/>
          </p:nvSpPr>
          <p:spPr>
            <a:xfrm>
              <a:off x="1362398" y="1652542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2D19142-0482-4CFC-A4D6-59312DA836FA}"/>
                </a:ext>
              </a:extLst>
            </p:cNvPr>
            <p:cNvSpPr txBox="1"/>
            <p:nvPr/>
          </p:nvSpPr>
          <p:spPr>
            <a:xfrm>
              <a:off x="1585174" y="1811917"/>
              <a:ext cx="90762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Public</a:t>
              </a:r>
            </a:p>
            <a:p>
              <a:pPr algn="ctr"/>
              <a:r>
                <a:rPr lang="en-US" altLang="ko-KR" sz="2000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Key</a:t>
              </a:r>
              <a:endParaRPr lang="ko-KR" altLang="en-US" sz="2000" dirty="0">
                <a:solidFill>
                  <a:srgbClr val="7FC3F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A771744-6031-4BA1-B9B5-AC566DE2D579}"/>
                </a:ext>
              </a:extLst>
            </p:cNvPr>
            <p:cNvSpPr txBox="1"/>
            <p:nvPr/>
          </p:nvSpPr>
          <p:spPr>
            <a:xfrm>
              <a:off x="1424015" y="2477123"/>
              <a:ext cx="12170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공개 키 방식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B16D4D40-C416-4BC7-9B44-055E993858C6}"/>
              </a:ext>
            </a:extLst>
          </p:cNvPr>
          <p:cNvSpPr/>
          <p:nvPr/>
        </p:nvSpPr>
        <p:spPr>
          <a:xfrm>
            <a:off x="0" y="-11183"/>
            <a:ext cx="12192000" cy="1196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9C56EA3-2DBF-4138-8063-E5EF89CAC043}"/>
              </a:ext>
            </a:extLst>
          </p:cNvPr>
          <p:cNvSpPr txBox="1"/>
          <p:nvPr/>
        </p:nvSpPr>
        <p:spPr>
          <a:xfrm>
            <a:off x="2913239" y="1325577"/>
            <a:ext cx="8283037" cy="2129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비밀키 하나 만 가지는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대칭키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암호 방법과 달리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공개키와 비밀키 두 개가 존재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암호화와 복호화에 사용하는 키가 서로 다름 →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해커로부터 안전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암호화 할 때의 키는 공개키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(public key),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복호화 할 때의 키는 개인키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(private key)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공개키는 누구나 알 수 있지만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그에 대응하는 비밀키는 키의 소유자만이 알 수 있어서 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   특정한 비밀키를 가지는 사용자만이 내용을 열어볼 수 있도록 하는 방식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E25A6A-2CFC-445C-A125-C351E8086FB5}"/>
              </a:ext>
            </a:extLst>
          </p:cNvPr>
          <p:cNvSpPr txBox="1"/>
          <p:nvPr/>
        </p:nvSpPr>
        <p:spPr>
          <a:xfrm>
            <a:off x="1191318" y="354872"/>
            <a:ext cx="2973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지문 내용 간단히 정리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4D630A8-71D3-4B10-8DB1-E3C2D943F2F5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2029788-6B1F-46A9-8EB9-00DC03FADA74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762E9E-D5BA-4893-A153-969928775BD3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7A1C1BA-7D79-4BA0-8F77-60979DF8A392}"/>
              </a:ext>
            </a:extLst>
          </p:cNvPr>
          <p:cNvGrpSpPr/>
          <p:nvPr/>
        </p:nvGrpSpPr>
        <p:grpSpPr>
          <a:xfrm>
            <a:off x="3077625" y="3629920"/>
            <a:ext cx="7696200" cy="3067050"/>
            <a:chOff x="2400752" y="3614830"/>
            <a:chExt cx="7696200" cy="3067050"/>
          </a:xfrm>
        </p:grpSpPr>
        <p:pic>
          <p:nvPicPr>
            <p:cNvPr id="7" name="그림 6" descr="텍스트, 스크린샷이(가) 표시된 사진&#10;&#10;자동 생성된 설명">
              <a:extLst>
                <a:ext uri="{FF2B5EF4-FFF2-40B4-BE49-F238E27FC236}">
                  <a16:creationId xmlns:a16="http://schemas.microsoft.com/office/drawing/2014/main" id="{6A206E5E-CF58-40CF-AA73-4EC18581E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00752" y="3614830"/>
              <a:ext cx="7696200" cy="3067050"/>
            </a:xfrm>
            <a:prstGeom prst="rect">
              <a:avLst/>
            </a:prstGeom>
          </p:spPr>
        </p:pic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2D55D042-5F6C-4BA1-B489-F0ADC2D38E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81663" y="4317269"/>
              <a:ext cx="455208" cy="454320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08DD8141-5DE4-453D-B909-BD87BCE5A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0449" y="4317269"/>
              <a:ext cx="455208" cy="454320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1C318DD-4C4C-437A-84CF-B4160B30EB3B}"/>
              </a:ext>
            </a:extLst>
          </p:cNvPr>
          <p:cNvSpPr txBox="1"/>
          <p:nvPr/>
        </p:nvSpPr>
        <p:spPr>
          <a:xfrm>
            <a:off x="166538" y="3614830"/>
            <a:ext cx="2763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사용 예 </a:t>
            </a:r>
            <a:r>
              <a:rPr lang="en-US" altLang="ko-KR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</a:p>
          <a:p>
            <a:pPr algn="r"/>
            <a:r>
              <a:rPr lang="en-US" altLang="ko-KR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RSA Algorithm</a:t>
            </a:r>
            <a:endParaRPr lang="ko-KR" altLang="en-US" i="1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456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하늘이(가) 표시된 사진&#10;&#10;자동 생성된 설명">
            <a:extLst>
              <a:ext uri="{FF2B5EF4-FFF2-40B4-BE49-F238E27FC236}">
                <a16:creationId xmlns:a16="http://schemas.microsoft.com/office/drawing/2014/main" id="{1F763136-2BE1-4A35-B2BC-CC003F37451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3" name="그림 2" descr="하늘이(가) 표시된 사진&#10;&#10;자동 생성된 설명">
            <a:extLst>
              <a:ext uri="{FF2B5EF4-FFF2-40B4-BE49-F238E27FC236}">
                <a16:creationId xmlns:a16="http://schemas.microsoft.com/office/drawing/2014/main" id="{1F054294-1683-4C2F-A8F0-5EE1AB599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6688B9EF-018E-410B-9646-C5C7DAD06E9B}"/>
              </a:ext>
            </a:extLst>
          </p:cNvPr>
          <p:cNvSpPr/>
          <p:nvPr/>
        </p:nvSpPr>
        <p:spPr>
          <a:xfrm>
            <a:off x="5983023" y="-45933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4FA979F-B7F6-4D9F-A9DF-C44A300FA7AF}"/>
              </a:ext>
            </a:extLst>
          </p:cNvPr>
          <p:cNvGrpSpPr/>
          <p:nvPr/>
        </p:nvGrpSpPr>
        <p:grpSpPr>
          <a:xfrm>
            <a:off x="1348199" y="1440817"/>
            <a:ext cx="1356462" cy="1328065"/>
            <a:chOff x="1348199" y="4862710"/>
            <a:chExt cx="1356462" cy="13280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F3CDEFB6-6196-4554-9A72-A370158D171E}"/>
                </a:ext>
              </a:extLst>
            </p:cNvPr>
            <p:cNvSpPr/>
            <p:nvPr/>
          </p:nvSpPr>
          <p:spPr>
            <a:xfrm>
              <a:off x="1362398" y="4862710"/>
              <a:ext cx="1328065" cy="132806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BB7D1C5-0BAB-402F-BD7B-4C77C5F2308C}"/>
                </a:ext>
              </a:extLst>
            </p:cNvPr>
            <p:cNvSpPr txBox="1"/>
            <p:nvPr/>
          </p:nvSpPr>
          <p:spPr>
            <a:xfrm>
              <a:off x="1348199" y="4999945"/>
              <a:ext cx="135646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Quantum</a:t>
              </a:r>
            </a:p>
            <a:p>
              <a:pPr algn="ctr"/>
              <a:r>
                <a:rPr lang="en-US" altLang="ko-KR" dirty="0">
                  <a:solidFill>
                    <a:srgbClr val="7FC3F2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Encryption</a:t>
              </a:r>
              <a:endParaRPr lang="ko-KR" altLang="en-US" dirty="0">
                <a:solidFill>
                  <a:srgbClr val="7FC3F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675ED98-4F75-413B-B915-BB0816C07B1F}"/>
                </a:ext>
              </a:extLst>
            </p:cNvPr>
            <p:cNvSpPr txBox="1"/>
            <p:nvPr/>
          </p:nvSpPr>
          <p:spPr>
            <a:xfrm>
              <a:off x="1417929" y="5649852"/>
              <a:ext cx="12554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rgbClr val="7FC3F2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양자 암호 통신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B16D4D40-C416-4BC7-9B44-055E993858C6}"/>
              </a:ext>
            </a:extLst>
          </p:cNvPr>
          <p:cNvSpPr/>
          <p:nvPr/>
        </p:nvSpPr>
        <p:spPr>
          <a:xfrm>
            <a:off x="0" y="-11183"/>
            <a:ext cx="12192000" cy="1196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B5767C8-ECAC-4330-84C7-DAC0128D9E62}"/>
              </a:ext>
            </a:extLst>
          </p:cNvPr>
          <p:cNvSpPr txBox="1"/>
          <p:nvPr/>
        </p:nvSpPr>
        <p:spPr>
          <a:xfrm>
            <a:off x="2785697" y="1212509"/>
            <a:ext cx="10139728" cy="212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암호화와 복호화를 거치는 방식이 아닌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 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원거리의 두 사용자가 동일한 랜덤 비트 열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매번 새로 만들어 지는 비밀 키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 가지는 방식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단일 광자에 실린 정보의 일부만을 가로채는 것이 불가함 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양자의 </a:t>
            </a:r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중첩성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→ 동일한 양자 상태를 복제할 수 없고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 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                       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 번 측정한 후에는 측정 전의 상태로 되돌릴 수 없는 특징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E25A6A-2CFC-445C-A125-C351E8086FB5}"/>
              </a:ext>
            </a:extLst>
          </p:cNvPr>
          <p:cNvSpPr txBox="1"/>
          <p:nvPr/>
        </p:nvSpPr>
        <p:spPr>
          <a:xfrm>
            <a:off x="1191318" y="354872"/>
            <a:ext cx="2973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지문 내용 간단히 정리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4D630A8-71D3-4B10-8DB1-E3C2D943F2F5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2029788-6B1F-46A9-8EB9-00DC03FADA74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762E9E-D5BA-4893-A153-969928775BD3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7F91CC7-4C56-4DBD-8A38-D7000F3EB06D}"/>
              </a:ext>
            </a:extLst>
          </p:cNvPr>
          <p:cNvSpPr txBox="1"/>
          <p:nvPr/>
        </p:nvSpPr>
        <p:spPr>
          <a:xfrm>
            <a:off x="-118410" y="2927525"/>
            <a:ext cx="2763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사용 예 </a:t>
            </a:r>
            <a:r>
              <a:rPr lang="en-US" altLang="ko-KR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 </a:t>
            </a:r>
          </a:p>
          <a:p>
            <a:pPr algn="r"/>
            <a:r>
              <a:rPr lang="en-US" altLang="ko-KR" i="1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BB84 Protocol</a:t>
            </a:r>
          </a:p>
        </p:txBody>
      </p:sp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F65BE426-60CA-443A-9237-EC19D95E0F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08" y="3708320"/>
            <a:ext cx="5208983" cy="3028652"/>
          </a:xfrm>
          <a:prstGeom prst="rect">
            <a:avLst/>
          </a:prstGeom>
        </p:spPr>
      </p:pic>
      <p:pic>
        <p:nvPicPr>
          <p:cNvPr id="19" name="그림 18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A0C94F8F-2C18-4C1D-9486-EF3890DB09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171" y="3708320"/>
            <a:ext cx="5897901" cy="3028652"/>
          </a:xfrm>
          <a:prstGeom prst="rect">
            <a:avLst/>
          </a:prstGeom>
        </p:spPr>
      </p:pic>
      <p:pic>
        <p:nvPicPr>
          <p:cNvPr id="18" name="그림 25">
            <a:extLst>
              <a:ext uri="{FF2B5EF4-FFF2-40B4-BE49-F238E27FC236}">
                <a16:creationId xmlns:a16="http://schemas.microsoft.com/office/drawing/2014/main" id="{4EADAC8A-345E-4D32-B201-1BB8EBCEDB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65" y="4705386"/>
            <a:ext cx="706192" cy="704814"/>
          </a:xfrm>
          <a:prstGeom prst="rect">
            <a:avLst/>
          </a:prstGeom>
        </p:spPr>
      </p:pic>
      <p:pic>
        <p:nvPicPr>
          <p:cNvPr id="20" name="그림 25">
            <a:extLst>
              <a:ext uri="{FF2B5EF4-FFF2-40B4-BE49-F238E27FC236}">
                <a16:creationId xmlns:a16="http://schemas.microsoft.com/office/drawing/2014/main" id="{D7E5DB60-2D8E-461A-B7BD-4FFF896827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099" y="4689282"/>
            <a:ext cx="706192" cy="7048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E20DB7-9A52-4CB7-AAFA-7D2C72343276}"/>
              </a:ext>
            </a:extLst>
          </p:cNvPr>
          <p:cNvSpPr txBox="1"/>
          <p:nvPr/>
        </p:nvSpPr>
        <p:spPr>
          <a:xfrm>
            <a:off x="5779679" y="3395054"/>
            <a:ext cx="49435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C42C4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*QKD</a:t>
            </a:r>
            <a:r>
              <a:rPr lang="ko-KR" altLang="en-US" sz="1600" dirty="0">
                <a:solidFill>
                  <a:srgbClr val="C42C4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rgbClr val="C42C4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dirty="0">
                <a:solidFill>
                  <a:srgbClr val="C42C4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양자 키 분배 </a:t>
            </a:r>
            <a:r>
              <a:rPr lang="en-US" altLang="ko-KR" sz="1600" dirty="0">
                <a:solidFill>
                  <a:srgbClr val="C42C4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(Quantum Key Distribution)</a:t>
            </a:r>
            <a:endParaRPr lang="ko-KR" altLang="en-US" sz="1600" dirty="0">
              <a:solidFill>
                <a:srgbClr val="C42C4B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5779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그림 44" descr="하늘이(가) 표시된 사진&#10;&#10;자동 생성된 설명">
            <a:extLst>
              <a:ext uri="{FF2B5EF4-FFF2-40B4-BE49-F238E27FC236}">
                <a16:creationId xmlns:a16="http://schemas.microsoft.com/office/drawing/2014/main" id="{136A0548-AB5D-441D-8F73-42EDB8CDC0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 rot="16200000">
            <a:off x="5502413" y="-5502413"/>
            <a:ext cx="1187174" cy="12192000"/>
          </a:xfrm>
          <a:prstGeom prst="rect">
            <a:avLst/>
          </a:prstGeom>
        </p:spPr>
      </p:pic>
      <p:pic>
        <p:nvPicPr>
          <p:cNvPr id="44" name="그림 43" descr="하늘이(가) 표시된 사진&#10;&#10;자동 생성된 설명">
            <a:extLst>
              <a:ext uri="{FF2B5EF4-FFF2-40B4-BE49-F238E27FC236}">
                <a16:creationId xmlns:a16="http://schemas.microsoft.com/office/drawing/2014/main" id="{C26FEE14-1DEA-40A5-B707-64303F764E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875"/>
          <a:stretch/>
        </p:blipFill>
        <p:spPr>
          <a:xfrm>
            <a:off x="-1788" y="1187174"/>
            <a:ext cx="3100588" cy="5684262"/>
          </a:xfrm>
          <a:prstGeom prst="rect">
            <a:avLst/>
          </a:prstGeom>
        </p:spPr>
      </p:pic>
      <p:pic>
        <p:nvPicPr>
          <p:cNvPr id="43" name="그림 42" descr="하늘이(가) 표시된 사진&#10;&#10;자동 생성된 설명">
            <a:extLst>
              <a:ext uri="{FF2B5EF4-FFF2-40B4-BE49-F238E27FC236}">
                <a16:creationId xmlns:a16="http://schemas.microsoft.com/office/drawing/2014/main" id="{A373B07B-1EAE-4F0E-835D-6776C0A51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492" y="1161401"/>
            <a:ext cx="9151296" cy="571956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9899883-C91A-44DF-9AA8-A5AD5AAE766F}"/>
              </a:ext>
            </a:extLst>
          </p:cNvPr>
          <p:cNvSpPr/>
          <p:nvPr/>
        </p:nvSpPr>
        <p:spPr>
          <a:xfrm>
            <a:off x="5982863" y="110836"/>
            <a:ext cx="6197600" cy="6858000"/>
          </a:xfrm>
          <a:prstGeom prst="rect">
            <a:avLst/>
          </a:prstGeom>
          <a:solidFill>
            <a:srgbClr val="7FC3F2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9036CB1-A834-41F7-822A-6EC4DECC9DA4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EFCC342-7B1A-43FB-82CB-00507086FE24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8EABB95-E088-494D-BEB5-ADC7D04CB5B1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FD1106A-8284-49F2-BA5E-4CAA07508160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57DFEA3-DE4C-4E97-B84D-81389F005D1C}"/>
              </a:ext>
            </a:extLst>
          </p:cNvPr>
          <p:cNvSpPr txBox="1"/>
          <p:nvPr/>
        </p:nvSpPr>
        <p:spPr>
          <a:xfrm>
            <a:off x="3127239" y="2544790"/>
            <a:ext cx="5937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Advanced Encryption Standard</a:t>
            </a:r>
            <a:endParaRPr lang="ko-KR" altLang="en-US" sz="3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578C3E3-601F-4073-BB4D-F5B63681DF73}"/>
              </a:ext>
            </a:extLst>
          </p:cNvPr>
          <p:cNvSpPr txBox="1"/>
          <p:nvPr/>
        </p:nvSpPr>
        <p:spPr>
          <a:xfrm>
            <a:off x="4917633" y="3679489"/>
            <a:ext cx="23567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 E S</a:t>
            </a:r>
            <a:endParaRPr lang="ko-KR" altLang="en-US" sz="7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9377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직사각형 55">
            <a:extLst>
              <a:ext uri="{FF2B5EF4-FFF2-40B4-BE49-F238E27FC236}">
                <a16:creationId xmlns:a16="http://schemas.microsoft.com/office/drawing/2014/main" id="{B4D6C769-C474-4D28-AFDF-1862CF1FFCF1}"/>
              </a:ext>
            </a:extLst>
          </p:cNvPr>
          <p:cNvSpPr/>
          <p:nvPr/>
        </p:nvSpPr>
        <p:spPr>
          <a:xfrm>
            <a:off x="1" y="2126291"/>
            <a:ext cx="3886200" cy="3429000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396794D-7BB3-4F2F-A022-DAE7CC8468DF}"/>
              </a:ext>
            </a:extLst>
          </p:cNvPr>
          <p:cNvSpPr txBox="1"/>
          <p:nvPr/>
        </p:nvSpPr>
        <p:spPr>
          <a:xfrm>
            <a:off x="4152435" y="2621606"/>
            <a:ext cx="78422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Rijndael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레인달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알고리즘을 바탕으로 </a:t>
            </a:r>
            <a:r>
              <a:rPr lang="ko-KR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대칭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방식을</a:t>
            </a:r>
            <a:r>
              <a:rPr lang="ko-KR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쓰는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블록 형식의</a:t>
            </a:r>
            <a:r>
              <a:rPr lang="ko-KR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암호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높은 안전성과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빠른 암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복호화 </a:t>
            </a:r>
            <a:r>
              <a:rPr lang="ko-KR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속도로 인해 인기를 얻어 전 세계적으로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많이 사용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됨</a:t>
            </a:r>
            <a:r>
              <a:rPr lang="ko-KR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9C52426-8C5D-42E1-834F-B1BCBF16AB18}"/>
              </a:ext>
            </a:extLst>
          </p:cNvPr>
          <p:cNvSpPr txBox="1"/>
          <p:nvPr/>
        </p:nvSpPr>
        <p:spPr>
          <a:xfrm>
            <a:off x="4152435" y="4354962"/>
            <a:ext cx="740619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 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암호화된 문장의 길이를 </a:t>
            </a:r>
            <a:r>
              <a:rPr lang="en-US" altLang="ko-KR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en-US" altLang="ko-KR" u="sng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128Bit(</a:t>
            </a:r>
            <a:r>
              <a:rPr lang="ko-KR" altLang="en-US" u="sng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비트</a:t>
            </a:r>
            <a:r>
              <a:rPr lang="en-US" altLang="ko-KR" u="sng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192Bit, 256Bit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하나를 선택하여 사용함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지금까지 알려진 모든 공격법에 대해 안전하게 설계됨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플랫폼에서 작동되는 면과 코드의 소형화와 빠른 속도 면에서 효율적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0AC9452-1CB3-49B3-A783-B00B82A9E7FD}"/>
              </a:ext>
            </a:extLst>
          </p:cNvPr>
          <p:cNvSpPr txBox="1"/>
          <p:nvPr/>
        </p:nvSpPr>
        <p:spPr>
          <a:xfrm>
            <a:off x="4152435" y="2156844"/>
            <a:ext cx="23022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고급 암호화 표준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F52376-A575-413B-BE6F-A519F2898E06}"/>
              </a:ext>
            </a:extLst>
          </p:cNvPr>
          <p:cNvSpPr txBox="1"/>
          <p:nvPr/>
        </p:nvSpPr>
        <p:spPr>
          <a:xfrm>
            <a:off x="4152435" y="3853238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AES</a:t>
            </a:r>
            <a:r>
              <a:rPr lang="ko-KR" altLang="en-US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</a:t>
            </a:r>
            <a:r>
              <a:rPr lang="en-US" altLang="ko-KR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특징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951EFA-39A2-426E-9403-12FBE38AD251}"/>
              </a:ext>
            </a:extLst>
          </p:cNvPr>
          <p:cNvGrpSpPr/>
          <p:nvPr/>
        </p:nvGrpSpPr>
        <p:grpSpPr>
          <a:xfrm>
            <a:off x="54715" y="3288039"/>
            <a:ext cx="3776772" cy="1222447"/>
            <a:chOff x="1141635" y="3309596"/>
            <a:chExt cx="3097212" cy="1222447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6809CB6-1A17-4EEF-B9AC-4FEAFFDB84AC}"/>
                </a:ext>
              </a:extLst>
            </p:cNvPr>
            <p:cNvSpPr txBox="1"/>
            <p:nvPr/>
          </p:nvSpPr>
          <p:spPr>
            <a:xfrm>
              <a:off x="2249143" y="3701046"/>
              <a:ext cx="80512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AES</a:t>
              </a:r>
              <a:endParaRPr lang="ko-KR" altLang="en-US" sz="48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09060DE-0CEC-4664-BCA3-A3E6EBD948DD}"/>
                </a:ext>
              </a:extLst>
            </p:cNvPr>
            <p:cNvSpPr txBox="1"/>
            <p:nvPr/>
          </p:nvSpPr>
          <p:spPr>
            <a:xfrm>
              <a:off x="1141635" y="3309596"/>
              <a:ext cx="3097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Advanced Encryption Standard</a:t>
              </a:r>
              <a:endPara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E133457-EFF2-4B0D-AA57-DED7636D44CA}"/>
              </a:ext>
            </a:extLst>
          </p:cNvPr>
          <p:cNvSpPr txBox="1"/>
          <p:nvPr/>
        </p:nvSpPr>
        <p:spPr>
          <a:xfrm>
            <a:off x="1191318" y="354872"/>
            <a:ext cx="49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AES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암호화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복호화 알고리즘의 개념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D3DF0A1-E3E9-4A24-BC12-8D8578C35F81}"/>
              </a:ext>
            </a:extLst>
          </p:cNvPr>
          <p:cNvSpPr/>
          <p:nvPr/>
        </p:nvSpPr>
        <p:spPr>
          <a:xfrm>
            <a:off x="1109708" y="432242"/>
            <a:ext cx="77403" cy="476117"/>
          </a:xfrm>
          <a:prstGeom prst="rect">
            <a:avLst/>
          </a:prstGeom>
          <a:solidFill>
            <a:srgbClr val="7FC3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62280F-4004-43EA-89D0-5CB50A100F36}"/>
              </a:ext>
            </a:extLst>
          </p:cNvPr>
          <p:cNvSpPr txBox="1"/>
          <p:nvPr/>
        </p:nvSpPr>
        <p:spPr>
          <a:xfrm>
            <a:off x="281395" y="314331"/>
            <a:ext cx="8262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03</a:t>
            </a:r>
            <a:endParaRPr lang="ko-KR" altLang="en-US" sz="40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DBBF7-5A81-4EB3-9506-28B163852ED9}"/>
              </a:ext>
            </a:extLst>
          </p:cNvPr>
          <p:cNvSpPr txBox="1"/>
          <p:nvPr/>
        </p:nvSpPr>
        <p:spPr>
          <a:xfrm>
            <a:off x="1191318" y="666791"/>
            <a:ext cx="467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학년도 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3 7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월 모의고사 국어 영역 </a:t>
            </a:r>
            <a:r>
              <a:rPr lang="ko-KR" altLang="en-US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기술 지문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(33~37)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82D627C-6739-4F8B-AA3E-EE572F5F1CE9}"/>
              </a:ext>
            </a:extLst>
          </p:cNvPr>
          <p:cNvSpPr txBox="1"/>
          <p:nvPr/>
        </p:nvSpPr>
        <p:spPr>
          <a:xfrm>
            <a:off x="6654474" y="4002477"/>
            <a:ext cx="3427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16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128Bit = </a:t>
            </a:r>
            <a:r>
              <a:rPr lang="en-US" altLang="ko-KR" sz="20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2^128</a:t>
            </a:r>
            <a:r>
              <a:rPr lang="ko-KR" altLang="en-US" sz="1600" dirty="0">
                <a:solidFill>
                  <a:srgbClr val="7FC3F2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문장 배열 종류</a:t>
            </a:r>
            <a:endParaRPr lang="en-US" altLang="ko-KR" sz="1600" dirty="0">
              <a:solidFill>
                <a:srgbClr val="7FC3F2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6" name="그림 25">
            <a:extLst>
              <a:ext uri="{FF2B5EF4-FFF2-40B4-BE49-F238E27FC236}">
                <a16:creationId xmlns:a16="http://schemas.microsoft.com/office/drawing/2014/main" id="{F4BE9D7F-C9DA-4065-95CE-C4B971C5A7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803" y="1421477"/>
            <a:ext cx="706192" cy="70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911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501</TotalTime>
  <Words>2225</Words>
  <Application>Microsoft Office PowerPoint</Application>
  <PresentationFormat>와이드스크린</PresentationFormat>
  <Paragraphs>751</Paragraphs>
  <Slides>27</Slides>
  <Notes>27</Notes>
  <HiddenSlides>0</HiddenSlides>
  <MMClips>6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8" baseType="lpstr">
      <vt:lpstr>Calibri Light</vt:lpstr>
      <vt:lpstr>나눔스퀘어 Bold</vt:lpstr>
      <vt:lpstr>나눔스퀘어 Light</vt:lpstr>
      <vt:lpstr>나눔스퀘어</vt:lpstr>
      <vt:lpstr>Calibri</vt:lpstr>
      <vt:lpstr>HY헤드라인M</vt:lpstr>
      <vt:lpstr>굴림</vt:lpstr>
      <vt:lpstr>Arial</vt:lpstr>
      <vt:lpstr>맑은 고딕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LeeFamily공용컴퓨터</dc:creator>
  <cp:lastModifiedBy>LeeFamily공용컴퓨터</cp:lastModifiedBy>
  <cp:revision>50</cp:revision>
  <dcterms:created xsi:type="dcterms:W3CDTF">2019-07-14T02:52:16Z</dcterms:created>
  <dcterms:modified xsi:type="dcterms:W3CDTF">2019-07-16T16:38:24Z</dcterms:modified>
</cp:coreProperties>
</file>